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23"/>
  </p:notesMasterIdLst>
  <p:handoutMasterIdLst>
    <p:handoutMasterId r:id="rId24"/>
  </p:handoutMasterIdLst>
  <p:sldIdLst>
    <p:sldId id="256" r:id="rId2"/>
    <p:sldId id="257" r:id="rId3"/>
    <p:sldId id="261" r:id="rId4"/>
    <p:sldId id="366" r:id="rId5"/>
    <p:sldId id="365" r:id="rId6"/>
    <p:sldId id="373" r:id="rId7"/>
    <p:sldId id="375" r:id="rId8"/>
    <p:sldId id="376" r:id="rId9"/>
    <p:sldId id="374" r:id="rId10"/>
    <p:sldId id="377" r:id="rId11"/>
    <p:sldId id="262" r:id="rId12"/>
    <p:sldId id="379" r:id="rId13"/>
    <p:sldId id="378" r:id="rId14"/>
    <p:sldId id="385" r:id="rId15"/>
    <p:sldId id="384" r:id="rId16"/>
    <p:sldId id="380" r:id="rId17"/>
    <p:sldId id="381" r:id="rId18"/>
    <p:sldId id="382" r:id="rId19"/>
    <p:sldId id="383" r:id="rId20"/>
    <p:sldId id="372" r:id="rId21"/>
    <p:sldId id="35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2997D11-F081-4E67-A5A5-C185AE031C75}" v="6" dt="2021-11-11T19:11:38.3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616"/>
    <p:restoredTop sz="86501"/>
  </p:normalViewPr>
  <p:slideViewPr>
    <p:cSldViewPr snapToGrid="0" snapToObjects="1">
      <p:cViewPr varScale="1">
        <p:scale>
          <a:sx n="75" d="100"/>
          <a:sy n="75" d="100"/>
        </p:scale>
        <p:origin x="276" y="6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2" d="100"/>
          <a:sy n="112" d="100"/>
        </p:scale>
        <p:origin x="368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7F17BA-058B-F848-B184-4EC87368E4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71070D-2CAB-F24F-9EA8-F2F9B0CC6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6B0541-0E19-3140-A75D-83F0091FD087}" type="datetimeFigureOut">
              <a:rPr lang="en-US" smtClean="0"/>
              <a:t>11/11/2021</a:t>
            </a:fld>
            <a:endParaRPr lang="en-US"/>
          </a:p>
        </p:txBody>
      </p:sp>
      <p:sp>
        <p:nvSpPr>
          <p:cNvPr id="4" name="Footer Placeholder 3">
            <a:extLst>
              <a:ext uri="{FF2B5EF4-FFF2-40B4-BE49-F238E27FC236}">
                <a16:creationId xmlns:a16="http://schemas.microsoft.com/office/drawing/2014/main" id="{38684A8B-F9AA-BE4C-AED6-C472EDCC972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F488501-5C1D-424B-9FA0-018D42C28D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2CAB201-4CB2-A14C-A362-013C9301991E}" type="slidenum">
              <a:rPr lang="en-US" smtClean="0"/>
              <a:t>‹#›</a:t>
            </a:fld>
            <a:endParaRPr lang="en-US"/>
          </a:p>
        </p:txBody>
      </p:sp>
      <p:pic>
        <p:nvPicPr>
          <p:cNvPr id="7" name="Picture 6">
            <a:extLst>
              <a:ext uri="{FF2B5EF4-FFF2-40B4-BE49-F238E27FC236}">
                <a16:creationId xmlns:a16="http://schemas.microsoft.com/office/drawing/2014/main" id="{5A13915B-38F1-BD42-9395-3BB3E674A240}"/>
              </a:ext>
            </a:extLst>
          </p:cNvPr>
          <p:cNvPicPr>
            <a:picLocks noChangeAspect="1"/>
          </p:cNvPicPr>
          <p:nvPr/>
        </p:nvPicPr>
        <p:blipFill>
          <a:blip r:embed="rId2"/>
          <a:stretch>
            <a:fillRect/>
          </a:stretch>
        </p:blipFill>
        <p:spPr>
          <a:xfrm>
            <a:off x="2322989" y="8685213"/>
            <a:ext cx="2210435" cy="439831"/>
          </a:xfrm>
          <a:prstGeom prst="rect">
            <a:avLst/>
          </a:prstGeom>
        </p:spPr>
      </p:pic>
    </p:spTree>
    <p:extLst>
      <p:ext uri="{BB962C8B-B14F-4D97-AF65-F5344CB8AC3E}">
        <p14:creationId xmlns:p14="http://schemas.microsoft.com/office/powerpoint/2010/main" val="6287215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C6759A-F17A-D54D-8D7A-CB146702B30D}" type="datetimeFigureOut">
              <a:rPr lang="en-US" smtClean="0"/>
              <a:t>11/11/2021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9E7691-A93E-264A-93A6-CD1131F7356E}" type="slidenum">
              <a:rPr lang="en-US" smtClean="0"/>
              <a:t>‹#›</a:t>
            </a:fld>
            <a:endParaRPr lang="en-US"/>
          </a:p>
        </p:txBody>
      </p:sp>
    </p:spTree>
    <p:extLst>
      <p:ext uri="{BB962C8B-B14F-4D97-AF65-F5344CB8AC3E}">
        <p14:creationId xmlns:p14="http://schemas.microsoft.com/office/powerpoint/2010/main" val="37855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5988" y="4500748"/>
            <a:ext cx="11234957" cy="1452336"/>
          </a:xfrm>
        </p:spPr>
        <p:txBody>
          <a:bodyPr anchor="b"/>
          <a:lstStyle>
            <a:lvl1pPr algn="l">
              <a:defRPr sz="6000"/>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r>
              <a:rPr lang="en-US"/>
              <a:t>11/11/21</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pPr/>
              <a:t>‹#›</a:t>
            </a:fld>
            <a:endParaRPr lang="en-US"/>
          </a:p>
        </p:txBody>
      </p:sp>
      <p:pic>
        <p:nvPicPr>
          <p:cNvPr id="7" name="Picture 6">
            <a:extLst>
              <a:ext uri="{FF2B5EF4-FFF2-40B4-BE49-F238E27FC236}">
                <a16:creationId xmlns:a16="http://schemas.microsoft.com/office/drawing/2014/main" id="{6A569432-77A0-D147-A3F3-E4259A568AA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Tree>
    <p:extLst>
      <p:ext uri="{BB962C8B-B14F-4D97-AF65-F5344CB8AC3E}">
        <p14:creationId xmlns:p14="http://schemas.microsoft.com/office/powerpoint/2010/main" val="169360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11/11/21</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cxnSp>
        <p:nvCxnSpPr>
          <p:cNvPr id="7" name="Straight Connector 6">
            <a:extLst>
              <a:ext uri="{FF2B5EF4-FFF2-40B4-BE49-F238E27FC236}">
                <a16:creationId xmlns:a16="http://schemas.microsoft.com/office/drawing/2014/main" id="{FBDAD1CF-C0A8-EF47-AA7B-2F3C34BEE709}"/>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99747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11/11/21</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272696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11/11/21</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cxnSp>
        <p:nvCxnSpPr>
          <p:cNvPr id="7" name="Straight Connector 6">
            <a:extLst>
              <a:ext uri="{FF2B5EF4-FFF2-40B4-BE49-F238E27FC236}">
                <a16:creationId xmlns:a16="http://schemas.microsoft.com/office/drawing/2014/main" id="{9445370A-F3CB-5C43-AFAD-7E7757C35DDA}"/>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85364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25236"/>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r>
              <a:rPr lang="en-US"/>
              <a:t>11/11/21</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611074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11/11/21</a:t>
            </a:r>
            <a:endParaRPr lang="en-US" dirty="0"/>
          </a:p>
        </p:txBody>
      </p:sp>
      <p:sp>
        <p:nvSpPr>
          <p:cNvPr id="6" name="Footer Placeholder 5"/>
          <p:cNvSpPr>
            <a:spLocks noGrp="1"/>
          </p:cNvSpPr>
          <p:nvPr>
            <p:ph type="ftr" sz="quarter" idx="11"/>
          </p:nvPr>
        </p:nvSpPr>
        <p:spPr/>
        <p:txBody>
          <a:bodyPr/>
          <a:lstStyle/>
          <a:p>
            <a:r>
              <a:rPr lang="en-US"/>
              <a:t>Partitions and QoS</a:t>
            </a:r>
            <a:endParaRPr lang="en-US" dirty="0"/>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cxnSp>
        <p:nvCxnSpPr>
          <p:cNvPr id="8" name="Straight Connector 7">
            <a:extLst>
              <a:ext uri="{FF2B5EF4-FFF2-40B4-BE49-F238E27FC236}">
                <a16:creationId xmlns:a16="http://schemas.microsoft.com/office/drawing/2014/main" id="{5B86971C-B037-BD42-9950-71F413B85609}"/>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61447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11/11/21</a:t>
            </a:r>
            <a:endParaRPr lang="en-US" dirty="0"/>
          </a:p>
        </p:txBody>
      </p:sp>
      <p:sp>
        <p:nvSpPr>
          <p:cNvPr id="8" name="Footer Placeholder 7"/>
          <p:cNvSpPr>
            <a:spLocks noGrp="1"/>
          </p:cNvSpPr>
          <p:nvPr>
            <p:ph type="ftr" sz="quarter" idx="11"/>
          </p:nvPr>
        </p:nvSpPr>
        <p:spPr/>
        <p:txBody>
          <a:bodyPr/>
          <a:lstStyle/>
          <a:p>
            <a:r>
              <a:rPr lang="en-US"/>
              <a:t>Partitions and QoS</a:t>
            </a:r>
            <a:endParaRPr lang="en-US" dirty="0"/>
          </a:p>
        </p:txBody>
      </p:sp>
      <p:sp>
        <p:nvSpPr>
          <p:cNvPr id="9" name="Slide Number Placeholder 8"/>
          <p:cNvSpPr>
            <a:spLocks noGrp="1"/>
          </p:cNvSpPr>
          <p:nvPr>
            <p:ph type="sldNum" sz="quarter" idx="12"/>
          </p:nvPr>
        </p:nvSpPr>
        <p:spPr/>
        <p:txBody>
          <a:bodyPr/>
          <a:lstStyle/>
          <a:p>
            <a:fld id="{DD321DBF-325B-3546-BAAF-4F6E3B3181FF}" type="slidenum">
              <a:rPr lang="en-US" smtClean="0"/>
              <a:t>‹#›</a:t>
            </a:fld>
            <a:endParaRPr lang="en-US"/>
          </a:p>
        </p:txBody>
      </p:sp>
      <p:cxnSp>
        <p:nvCxnSpPr>
          <p:cNvPr id="10" name="Straight Connector 9">
            <a:extLst>
              <a:ext uri="{FF2B5EF4-FFF2-40B4-BE49-F238E27FC236}">
                <a16:creationId xmlns:a16="http://schemas.microsoft.com/office/drawing/2014/main" id="{904852A3-BE0A-F644-A30F-584C34292706}"/>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02855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11/11/21</a:t>
            </a:r>
            <a:endParaRPr lang="en-US" dirty="0"/>
          </a:p>
        </p:txBody>
      </p:sp>
      <p:sp>
        <p:nvSpPr>
          <p:cNvPr id="4" name="Footer Placeholder 3"/>
          <p:cNvSpPr>
            <a:spLocks noGrp="1"/>
          </p:cNvSpPr>
          <p:nvPr>
            <p:ph type="ftr" sz="quarter" idx="11"/>
          </p:nvPr>
        </p:nvSpPr>
        <p:spPr/>
        <p:txBody>
          <a:bodyPr/>
          <a:lstStyle/>
          <a:p>
            <a:r>
              <a:rPr lang="en-US"/>
              <a:t>Partitions and QoS</a:t>
            </a:r>
            <a:endParaRPr lang="en-US" dirty="0"/>
          </a:p>
        </p:txBody>
      </p:sp>
      <p:sp>
        <p:nvSpPr>
          <p:cNvPr id="5" name="Slide Number Placeholder 4"/>
          <p:cNvSpPr>
            <a:spLocks noGrp="1"/>
          </p:cNvSpPr>
          <p:nvPr>
            <p:ph type="sldNum" sz="quarter" idx="12"/>
          </p:nvPr>
        </p:nvSpPr>
        <p:spPr/>
        <p:txBody>
          <a:bodyPr/>
          <a:lstStyle/>
          <a:p>
            <a:fld id="{DD321DBF-325B-3546-BAAF-4F6E3B3181FF}" type="slidenum">
              <a:rPr lang="en-US" smtClean="0"/>
              <a:t>‹#›</a:t>
            </a:fld>
            <a:endParaRPr lang="en-US"/>
          </a:p>
        </p:txBody>
      </p:sp>
      <p:cxnSp>
        <p:nvCxnSpPr>
          <p:cNvPr id="6" name="Straight Connector 5">
            <a:extLst>
              <a:ext uri="{FF2B5EF4-FFF2-40B4-BE49-F238E27FC236}">
                <a16:creationId xmlns:a16="http://schemas.microsoft.com/office/drawing/2014/main" id="{4AD323FC-0A1A-B041-A4EA-FFCF16F46A9A}"/>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6894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11/11/21</a:t>
            </a:r>
            <a:endParaRPr lang="en-US" dirty="0"/>
          </a:p>
        </p:txBody>
      </p:sp>
      <p:sp>
        <p:nvSpPr>
          <p:cNvPr id="3" name="Footer Placeholder 2"/>
          <p:cNvSpPr>
            <a:spLocks noGrp="1"/>
          </p:cNvSpPr>
          <p:nvPr>
            <p:ph type="ftr" sz="quarter" idx="11"/>
          </p:nvPr>
        </p:nvSpPr>
        <p:spPr/>
        <p:txBody>
          <a:bodyPr/>
          <a:lstStyle/>
          <a:p>
            <a:r>
              <a:rPr lang="en-US"/>
              <a:t>Partitions and QoS</a:t>
            </a:r>
            <a:endParaRPr lang="en-US" dirty="0"/>
          </a:p>
        </p:txBody>
      </p:sp>
      <p:sp>
        <p:nvSpPr>
          <p:cNvPr id="4" name="Slide Number Placeholder 3"/>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408556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r>
              <a:rPr lang="en-US"/>
              <a:t>11/11/21</a:t>
            </a:r>
            <a:endParaRPr lang="en-US" dirty="0"/>
          </a:p>
        </p:txBody>
      </p:sp>
      <p:sp>
        <p:nvSpPr>
          <p:cNvPr id="6" name="Footer Placeholder 5"/>
          <p:cNvSpPr>
            <a:spLocks noGrp="1"/>
          </p:cNvSpPr>
          <p:nvPr>
            <p:ph type="ftr" sz="quarter" idx="11"/>
          </p:nvPr>
        </p:nvSpPr>
        <p:spPr/>
        <p:txBody>
          <a:bodyPr/>
          <a:lstStyle/>
          <a:p>
            <a:r>
              <a:rPr lang="en-US"/>
              <a:t>Partitions and QoS</a:t>
            </a:r>
            <a:endParaRPr lang="en-US" dirty="0"/>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104077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r>
              <a:rPr lang="en-US"/>
              <a:t>11/11/21</a:t>
            </a:r>
            <a:endParaRPr lang="en-US" dirty="0"/>
          </a:p>
        </p:txBody>
      </p:sp>
      <p:sp>
        <p:nvSpPr>
          <p:cNvPr id="6" name="Footer Placeholder 5"/>
          <p:cNvSpPr>
            <a:spLocks noGrp="1"/>
          </p:cNvSpPr>
          <p:nvPr>
            <p:ph type="ftr" sz="quarter" idx="11"/>
          </p:nvPr>
        </p:nvSpPr>
        <p:spPr/>
        <p:txBody>
          <a:bodyPr/>
          <a:lstStyle/>
          <a:p>
            <a:r>
              <a:rPr lang="en-US"/>
              <a:t>Partitions and QoS</a:t>
            </a:r>
            <a:endParaRPr lang="en-US" dirty="0"/>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975613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16312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889259" y="6295490"/>
            <a:ext cx="817418" cy="3651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l">
              <a:defRPr sz="1200">
                <a:solidFill>
                  <a:schemeClr val="tx1"/>
                </a:solidFill>
              </a:defRPr>
            </a:lvl1pPr>
          </a:lstStyle>
          <a:p>
            <a:r>
              <a:rPr lang="en-US"/>
              <a:t>11/11/21</a:t>
            </a:r>
            <a:endParaRPr lang="en-US" dirty="0"/>
          </a:p>
        </p:txBody>
      </p:sp>
      <p:sp>
        <p:nvSpPr>
          <p:cNvPr id="5" name="Footer Placeholder 4"/>
          <p:cNvSpPr>
            <a:spLocks noGrp="1"/>
          </p:cNvSpPr>
          <p:nvPr>
            <p:ph type="ftr" sz="quarter" idx="3"/>
          </p:nvPr>
        </p:nvSpPr>
        <p:spPr>
          <a:xfrm>
            <a:off x="4706677" y="6295491"/>
            <a:ext cx="2624447" cy="3651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ctr">
              <a:defRPr sz="1200">
                <a:solidFill>
                  <a:schemeClr val="tx1"/>
                </a:solidFill>
              </a:defRPr>
            </a:lvl1pPr>
          </a:lstStyle>
          <a:p>
            <a:r>
              <a:rPr lang="en-US"/>
              <a:t>Partitions and QoS</a:t>
            </a:r>
            <a:endParaRPr lang="en-US" dirty="0"/>
          </a:p>
        </p:txBody>
      </p:sp>
      <p:sp>
        <p:nvSpPr>
          <p:cNvPr id="6" name="Slide Number Placeholder 5"/>
          <p:cNvSpPr>
            <a:spLocks noGrp="1"/>
          </p:cNvSpPr>
          <p:nvPr>
            <p:ph type="sldNum" sz="quarter" idx="4"/>
          </p:nvPr>
        </p:nvSpPr>
        <p:spPr>
          <a:xfrm>
            <a:off x="7331124" y="6295490"/>
            <a:ext cx="682920" cy="3651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r">
              <a:defRPr sz="1200">
                <a:solidFill>
                  <a:schemeClr val="tx1"/>
                </a:solidFill>
              </a:defRPr>
            </a:lvl1pPr>
          </a:lstStyle>
          <a:p>
            <a:fld id="{DD321DBF-325B-3546-BAAF-4F6E3B3181FF}" type="slidenum">
              <a:rPr lang="en-US" smtClean="0"/>
              <a:pPr/>
              <a:t>‹#›</a:t>
            </a:fld>
            <a:endParaRPr lang="en-US" dirty="0"/>
          </a:p>
        </p:txBody>
      </p:sp>
      <p:pic>
        <p:nvPicPr>
          <p:cNvPr id="10" name="Picture 9" descr="Untitled.png" title="Be Boulder."/>
          <p:cNvPicPr>
            <a:picLocks noChangeAspect="1"/>
          </p:cNvPicPr>
          <p:nvPr userDrawn="1"/>
        </p:nvPicPr>
        <p:blipFill rotWithShape="1">
          <a:blip r:embed="rId13">
            <a:extLst>
              <a:ext uri="{28A0092B-C50C-407E-A947-70E740481C1C}">
                <a14:useLocalDpi xmlns:a14="http://schemas.microsoft.com/office/drawing/2010/main" val="0"/>
              </a:ext>
            </a:extLst>
          </a:blip>
          <a:srcRect b="47289"/>
          <a:stretch/>
        </p:blipFill>
        <p:spPr>
          <a:xfrm>
            <a:off x="9293520" y="6188959"/>
            <a:ext cx="2517480" cy="443402"/>
          </a:xfrm>
          <a:prstGeom prst="rect">
            <a:avLst/>
          </a:prstGeom>
        </p:spPr>
      </p:pic>
      <p:cxnSp>
        <p:nvCxnSpPr>
          <p:cNvPr id="11" name="Straight Connector 10"/>
          <p:cNvCxnSpPr/>
          <p:nvPr userDrawn="1"/>
        </p:nvCxnSpPr>
        <p:spPr>
          <a:xfrm flipV="1">
            <a:off x="457200" y="6081713"/>
            <a:ext cx="11277600" cy="14287"/>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59A83AEC-E08D-C149-BA3E-08E40DD1B496}"/>
              </a:ext>
            </a:extLst>
          </p:cNvPr>
          <p:cNvPicPr>
            <a:picLocks noChangeAspect="1"/>
          </p:cNvPicPr>
          <p:nvPr userDrawn="1"/>
        </p:nvPicPr>
        <p:blipFill>
          <a:blip r:embed="rId14"/>
          <a:stretch>
            <a:fillRect/>
          </a:stretch>
        </p:blipFill>
        <p:spPr>
          <a:xfrm>
            <a:off x="494348" y="6188959"/>
            <a:ext cx="2210435" cy="439831"/>
          </a:xfrm>
          <a:prstGeom prst="rect">
            <a:avLst/>
          </a:prstGeom>
        </p:spPr>
      </p:pic>
    </p:spTree>
    <p:extLst>
      <p:ext uri="{BB962C8B-B14F-4D97-AF65-F5344CB8AC3E}">
        <p14:creationId xmlns:p14="http://schemas.microsoft.com/office/powerpoint/2010/main" val="94217234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5400" b="0" i="0" kern="1200">
          <a:solidFill>
            <a:schemeClr val="tx1"/>
          </a:solidFill>
          <a:latin typeface="Helvetica Light" panose="020B0403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colorado.edu/rc" TargetMode="External"/><Relationship Id="rId2" Type="http://schemas.openxmlformats.org/officeDocument/2006/relationships/hyperlink" Target="mailto:Daniel.Trahan@Colorado.edu" TargetMode="External"/><Relationship Id="rId1" Type="http://schemas.openxmlformats.org/officeDocument/2006/relationships/slideLayout" Target="../slideLayouts/slideLayout2.xml"/><Relationship Id="rId5" Type="http://schemas.openxmlformats.org/officeDocument/2006/relationships/hyperlink" Target="https://github.com/ResearchComputing/Partition_and_QoS_Fall_2021" TargetMode="External"/><Relationship Id="rId4" Type="http://schemas.openxmlformats.org/officeDocument/2006/relationships/hyperlink" Target="mailto:rc-help@colorado.edu"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mailto:rc-help@Colorado.edu" TargetMode="External"/><Relationship Id="rId2" Type="http://schemas.openxmlformats.org/officeDocument/2006/relationships/hyperlink" Target="http://tinyurl.com/curc-survey18" TargetMode="External"/><Relationship Id="rId1" Type="http://schemas.openxmlformats.org/officeDocument/2006/relationships/slideLayout" Target="../slideLayouts/slideLayout2.xml"/><Relationship Id="rId5" Type="http://schemas.openxmlformats.org/officeDocument/2006/relationships/hyperlink" Target="https://curc.readthedocs.io/en/latest/running-jobs/job-resources.html" TargetMode="External"/><Relationship Id="rId4" Type="http://schemas.openxmlformats.org/officeDocument/2006/relationships/hyperlink" Target="https://github.com/ResearchComputing/Partition_and_QoS_Fall_202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curc.readthedocs.io/en/latest/running-jobs/job-resources.html#partition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
        <p:nvSpPr>
          <p:cNvPr id="2" name="Title 1"/>
          <p:cNvSpPr>
            <a:spLocks noGrp="1"/>
          </p:cNvSpPr>
          <p:nvPr>
            <p:ph type="ctrTitle"/>
          </p:nvPr>
        </p:nvSpPr>
        <p:spPr>
          <a:xfrm>
            <a:off x="467094" y="4649190"/>
            <a:ext cx="10327575" cy="1591294"/>
          </a:xfrm>
          <a:effectLst/>
        </p:spPr>
        <p:txBody>
          <a:bodyPr>
            <a:normAutofit/>
          </a:bodyPr>
          <a:lstStyle/>
          <a:p>
            <a:pPr algn="l"/>
            <a:r>
              <a:rPr lang="en-US" sz="5400"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rPr>
              <a:t>Partitions and </a:t>
            </a:r>
            <a:r>
              <a:rPr lang="en-US" sz="5400" dirty="0">
                <a:ln w="0"/>
                <a:effectLst>
                  <a:outerShdw blurRad="38100" dist="19050" dir="2700000" algn="tl" rotWithShape="0">
                    <a:schemeClr val="dk1">
                      <a:alpha val="40000"/>
                    </a:schemeClr>
                  </a:outerShdw>
                </a:effectLst>
                <a:cs typeface="Arial Narrow" panose="020B0604020202020204" pitchFamily="34" charset="0"/>
              </a:rPr>
              <a:t>QoS</a:t>
            </a:r>
            <a:endParaRPr lang="en-US" sz="5400"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endParaRPr>
          </a:p>
        </p:txBody>
      </p:sp>
    </p:spTree>
    <p:extLst>
      <p:ext uri="{BB962C8B-B14F-4D97-AF65-F5344CB8AC3E}">
        <p14:creationId xmlns:p14="http://schemas.microsoft.com/office/powerpoint/2010/main" val="953206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A6E9D-8252-4958-A45A-7A67825BAF63}"/>
              </a:ext>
            </a:extLst>
          </p:cNvPr>
          <p:cNvSpPr>
            <a:spLocks noGrp="1"/>
          </p:cNvSpPr>
          <p:nvPr>
            <p:ph type="title"/>
          </p:nvPr>
        </p:nvSpPr>
        <p:spPr/>
        <p:txBody>
          <a:bodyPr/>
          <a:lstStyle/>
          <a:p>
            <a:r>
              <a:rPr lang="en-US" dirty="0"/>
              <a:t>Other types of Partitions</a:t>
            </a:r>
          </a:p>
        </p:txBody>
      </p:sp>
      <p:sp>
        <p:nvSpPr>
          <p:cNvPr id="3" name="Content Placeholder 2">
            <a:extLst>
              <a:ext uri="{FF2B5EF4-FFF2-40B4-BE49-F238E27FC236}">
                <a16:creationId xmlns:a16="http://schemas.microsoft.com/office/drawing/2014/main" id="{EAE2DB1C-F3C0-4495-BB20-3210939F579A}"/>
              </a:ext>
            </a:extLst>
          </p:cNvPr>
          <p:cNvSpPr>
            <a:spLocks noGrp="1"/>
          </p:cNvSpPr>
          <p:nvPr>
            <p:ph idx="1"/>
          </p:nvPr>
        </p:nvSpPr>
        <p:spPr/>
        <p:txBody>
          <a:bodyPr/>
          <a:lstStyle/>
          <a:p>
            <a:r>
              <a:rPr lang="en-US" dirty="0"/>
              <a:t>Summit Condo Buy-Ins: </a:t>
            </a:r>
            <a:r>
              <a:rPr lang="en-US" dirty="0" err="1"/>
              <a:t>ssky</a:t>
            </a:r>
            <a:r>
              <a:rPr lang="en-US" dirty="0"/>
              <a:t> and </a:t>
            </a:r>
            <a:r>
              <a:rPr lang="en-US" dirty="0" err="1"/>
              <a:t>ssky</a:t>
            </a:r>
            <a:r>
              <a:rPr lang="en-US" dirty="0"/>
              <a:t>-preemptable</a:t>
            </a:r>
          </a:p>
          <a:p>
            <a:pPr lvl="1"/>
            <a:r>
              <a:rPr lang="en-US" dirty="0"/>
              <a:t>Summit Skylake nodes</a:t>
            </a:r>
          </a:p>
          <a:p>
            <a:pPr lvl="1"/>
            <a:r>
              <a:rPr lang="en-US" dirty="0"/>
              <a:t>Node Count: 5 nodes and 15 nodes on </a:t>
            </a:r>
            <a:r>
              <a:rPr lang="en-US" dirty="0" err="1"/>
              <a:t>ssky</a:t>
            </a:r>
            <a:r>
              <a:rPr lang="en-US" dirty="0"/>
              <a:t> and </a:t>
            </a:r>
            <a:r>
              <a:rPr lang="en-US" dirty="0" err="1"/>
              <a:t>ssky</a:t>
            </a:r>
            <a:r>
              <a:rPr lang="en-US" dirty="0"/>
              <a:t>-preemptable respectively.</a:t>
            </a:r>
          </a:p>
          <a:p>
            <a:pPr lvl="1"/>
            <a:r>
              <a:rPr lang="en-US" dirty="0"/>
              <a:t>Core Count: 24 cores per node.</a:t>
            </a:r>
          </a:p>
          <a:p>
            <a:pPr lvl="1"/>
            <a:r>
              <a:rPr lang="en-US" dirty="0"/>
              <a:t>Memory: 7.68 GB per core.</a:t>
            </a:r>
          </a:p>
          <a:p>
            <a:r>
              <a:rPr lang="en-US" dirty="0"/>
              <a:t>Summit KNL Nodes</a:t>
            </a:r>
          </a:p>
          <a:p>
            <a:pPr lvl="1"/>
            <a:r>
              <a:rPr lang="en-US" dirty="0"/>
              <a:t>Summit Phi (KNL) nodes</a:t>
            </a:r>
          </a:p>
          <a:p>
            <a:pPr lvl="1"/>
            <a:r>
              <a:rPr lang="en-US" dirty="0"/>
              <a:t>GPU in a CPU: allows high cores per node.</a:t>
            </a:r>
          </a:p>
          <a:p>
            <a:pPr lvl="1"/>
            <a:r>
              <a:rPr lang="en-US" dirty="0"/>
              <a:t>Performance was not as good as expected and Intel discontinued.</a:t>
            </a:r>
          </a:p>
          <a:p>
            <a:pPr lvl="1"/>
            <a:r>
              <a:rPr lang="en-US" dirty="0"/>
              <a:t>Still around for your use!</a:t>
            </a:r>
          </a:p>
          <a:p>
            <a:pPr lvl="1"/>
            <a:endParaRPr lang="en-US" dirty="0"/>
          </a:p>
          <a:p>
            <a:endParaRPr lang="en-US" dirty="0"/>
          </a:p>
        </p:txBody>
      </p:sp>
      <p:sp>
        <p:nvSpPr>
          <p:cNvPr id="4" name="Date Placeholder 3">
            <a:extLst>
              <a:ext uri="{FF2B5EF4-FFF2-40B4-BE49-F238E27FC236}">
                <a16:creationId xmlns:a16="http://schemas.microsoft.com/office/drawing/2014/main" id="{70893FBA-581D-404D-9DFC-043319F8B38F}"/>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949F2AE8-F11F-477F-B5F2-C0EAC6B4A242}"/>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5B5F558F-7807-4E65-B7CE-7CC84D87C431}"/>
              </a:ext>
            </a:extLst>
          </p:cNvPr>
          <p:cNvSpPr>
            <a:spLocks noGrp="1"/>
          </p:cNvSpPr>
          <p:nvPr>
            <p:ph type="sldNum" sz="quarter" idx="12"/>
          </p:nvPr>
        </p:nvSpPr>
        <p:spPr/>
        <p:txBody>
          <a:bodyPr/>
          <a:lstStyle/>
          <a:p>
            <a:fld id="{DD321DBF-325B-3546-BAAF-4F6E3B3181FF}" type="slidenum">
              <a:rPr lang="en-US" smtClean="0"/>
              <a:t>10</a:t>
            </a:fld>
            <a:endParaRPr lang="en-US"/>
          </a:p>
        </p:txBody>
      </p:sp>
    </p:spTree>
    <p:extLst>
      <p:ext uri="{BB962C8B-B14F-4D97-AF65-F5344CB8AC3E}">
        <p14:creationId xmlns:p14="http://schemas.microsoft.com/office/powerpoint/2010/main" val="28135964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2BE6E-98E3-47C4-9125-D357BE937A67}"/>
              </a:ext>
            </a:extLst>
          </p:cNvPr>
          <p:cNvSpPr>
            <a:spLocks noGrp="1"/>
          </p:cNvSpPr>
          <p:nvPr>
            <p:ph type="title"/>
          </p:nvPr>
        </p:nvSpPr>
        <p:spPr/>
        <p:txBody>
          <a:bodyPr/>
          <a:lstStyle/>
          <a:p>
            <a:r>
              <a:rPr lang="en-US" dirty="0"/>
              <a:t>What is a QoS</a:t>
            </a:r>
          </a:p>
        </p:txBody>
      </p:sp>
      <p:sp>
        <p:nvSpPr>
          <p:cNvPr id="3" name="Content Placeholder 2">
            <a:extLst>
              <a:ext uri="{FF2B5EF4-FFF2-40B4-BE49-F238E27FC236}">
                <a16:creationId xmlns:a16="http://schemas.microsoft.com/office/drawing/2014/main" id="{09C08B24-0A11-4A1F-8684-80CC35EFE359}"/>
              </a:ext>
            </a:extLst>
          </p:cNvPr>
          <p:cNvSpPr>
            <a:spLocks noGrp="1"/>
          </p:cNvSpPr>
          <p:nvPr>
            <p:ph idx="1"/>
          </p:nvPr>
        </p:nvSpPr>
        <p:spPr>
          <a:xfrm>
            <a:off x="838200" y="1584993"/>
            <a:ext cx="10515600" cy="4163129"/>
          </a:xfrm>
        </p:spPr>
        <p:txBody>
          <a:bodyPr vert="horz" lIns="91440" tIns="45720" rIns="91440" bIns="45720" rtlCol="0" anchor="t">
            <a:normAutofit/>
          </a:bodyPr>
          <a:lstStyle/>
          <a:p>
            <a:r>
              <a:rPr lang="en-US" dirty="0"/>
              <a:t>Summit also leverages a mechanism called QoS to change certain limitations imposed on your Jobs.</a:t>
            </a:r>
          </a:p>
          <a:p>
            <a:r>
              <a:rPr lang="en-US" b="1" dirty="0"/>
              <a:t>QoS </a:t>
            </a:r>
            <a:r>
              <a:rPr lang="en-US" dirty="0"/>
              <a:t>or </a:t>
            </a:r>
            <a:r>
              <a:rPr lang="en-US" b="1" dirty="0"/>
              <a:t>Quality of Service </a:t>
            </a:r>
            <a:r>
              <a:rPr lang="en-US" dirty="0"/>
              <a:t>is a field that constrains or modifies certain parameters of your job script.</a:t>
            </a:r>
            <a:endParaRPr lang="en-US" b="1" dirty="0"/>
          </a:p>
          <a:p>
            <a:pPr lvl="1"/>
            <a:r>
              <a:rPr lang="en-US" dirty="0"/>
              <a:t>Changes Priority of jobs so you may wait shorter or longer depending on the application.</a:t>
            </a:r>
          </a:p>
          <a:p>
            <a:pPr lvl="1"/>
            <a:r>
              <a:rPr lang="en-US" dirty="0"/>
              <a:t>Can also change limitation on how many nodes can be run on the system</a:t>
            </a:r>
          </a:p>
          <a:p>
            <a:r>
              <a:rPr lang="en-US" dirty="0"/>
              <a:t>Do not set a QoS unless you need the QoS modifications.</a:t>
            </a:r>
          </a:p>
          <a:p>
            <a:r>
              <a:rPr lang="en-US" dirty="0"/>
              <a:t>Ex: Biggest limitation</a:t>
            </a:r>
          </a:p>
          <a:p>
            <a:pPr lvl="1"/>
            <a:r>
              <a:rPr lang="en-US" dirty="0"/>
              <a:t>By default Summit jobs cannot run longer than 24 hours. </a:t>
            </a:r>
          </a:p>
          <a:p>
            <a:pPr lvl="1"/>
            <a:r>
              <a:rPr lang="en-US" dirty="0"/>
              <a:t>Fix: The long QoS!</a:t>
            </a:r>
          </a:p>
          <a:p>
            <a:pPr lvl="1"/>
            <a:endParaRPr lang="en-US" dirty="0"/>
          </a:p>
          <a:p>
            <a:pPr lvl="1"/>
            <a:endParaRPr lang="en-US" dirty="0"/>
          </a:p>
          <a:p>
            <a:endParaRPr lang="en-US" dirty="0"/>
          </a:p>
        </p:txBody>
      </p:sp>
      <p:sp>
        <p:nvSpPr>
          <p:cNvPr id="4" name="Date Placeholder 3">
            <a:extLst>
              <a:ext uri="{FF2B5EF4-FFF2-40B4-BE49-F238E27FC236}">
                <a16:creationId xmlns:a16="http://schemas.microsoft.com/office/drawing/2014/main" id="{4455B50B-32AE-4838-B5B5-3F9C80A581E2}"/>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9B3DDEC8-E3CE-4070-AEF8-575B9A99ADA9}"/>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FEE31998-8266-40BC-A5D7-5A18298B6F26}"/>
              </a:ext>
            </a:extLst>
          </p:cNvPr>
          <p:cNvSpPr>
            <a:spLocks noGrp="1"/>
          </p:cNvSpPr>
          <p:nvPr>
            <p:ph type="sldNum" sz="quarter" idx="12"/>
          </p:nvPr>
        </p:nvSpPr>
        <p:spPr/>
        <p:txBody>
          <a:bodyPr/>
          <a:lstStyle/>
          <a:p>
            <a:fld id="{DD321DBF-325B-3546-BAAF-4F6E3B3181FF}" type="slidenum">
              <a:rPr lang="en-US" smtClean="0"/>
              <a:t>11</a:t>
            </a:fld>
            <a:endParaRPr lang="en-US"/>
          </a:p>
        </p:txBody>
      </p:sp>
    </p:spTree>
    <p:extLst>
      <p:ext uri="{BB962C8B-B14F-4D97-AF65-F5344CB8AC3E}">
        <p14:creationId xmlns:p14="http://schemas.microsoft.com/office/powerpoint/2010/main" val="3734854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5396A-8C4F-4015-951C-90EF29CD04D3}"/>
              </a:ext>
            </a:extLst>
          </p:cNvPr>
          <p:cNvSpPr>
            <a:spLocks noGrp="1"/>
          </p:cNvSpPr>
          <p:nvPr>
            <p:ph type="title"/>
          </p:nvPr>
        </p:nvSpPr>
        <p:spPr/>
        <p:txBody>
          <a:bodyPr/>
          <a:lstStyle/>
          <a:p>
            <a:r>
              <a:rPr lang="en-US" dirty="0"/>
              <a:t>The Normal QoS</a:t>
            </a:r>
          </a:p>
        </p:txBody>
      </p:sp>
      <p:sp>
        <p:nvSpPr>
          <p:cNvPr id="3" name="Content Placeholder 2">
            <a:extLst>
              <a:ext uri="{FF2B5EF4-FFF2-40B4-BE49-F238E27FC236}">
                <a16:creationId xmlns:a16="http://schemas.microsoft.com/office/drawing/2014/main" id="{D7DD6F63-E52A-487C-AD12-C4C89FB301C0}"/>
              </a:ext>
            </a:extLst>
          </p:cNvPr>
          <p:cNvSpPr>
            <a:spLocks noGrp="1"/>
          </p:cNvSpPr>
          <p:nvPr>
            <p:ph idx="1"/>
          </p:nvPr>
        </p:nvSpPr>
        <p:spPr/>
        <p:txBody>
          <a:bodyPr/>
          <a:lstStyle/>
          <a:p>
            <a:r>
              <a:rPr lang="en-US" dirty="0"/>
              <a:t>Summit’s base QoS set by default.</a:t>
            </a:r>
          </a:p>
          <a:p>
            <a:r>
              <a:rPr lang="en-US" dirty="0"/>
              <a:t>QoS Parameters:</a:t>
            </a:r>
          </a:p>
          <a:p>
            <a:pPr lvl="1"/>
            <a:r>
              <a:rPr lang="en-US" dirty="0"/>
              <a:t>Sets a max </a:t>
            </a:r>
            <a:r>
              <a:rPr lang="en-US" dirty="0" err="1"/>
              <a:t>walltime</a:t>
            </a:r>
            <a:r>
              <a:rPr lang="en-US" dirty="0"/>
              <a:t> on all partitions (except </a:t>
            </a:r>
            <a:r>
              <a:rPr lang="en-US" dirty="0" err="1"/>
              <a:t>smem</a:t>
            </a:r>
            <a:r>
              <a:rPr lang="en-US" dirty="0"/>
              <a:t>) to 24 Hours.</a:t>
            </a:r>
          </a:p>
          <a:p>
            <a:pPr lvl="1"/>
            <a:r>
              <a:rPr lang="en-US" dirty="0"/>
              <a:t>1000 Jobs can be submitted per user.</a:t>
            </a:r>
          </a:p>
          <a:p>
            <a:pPr lvl="1"/>
            <a:r>
              <a:rPr lang="en-US" dirty="0"/>
              <a:t>Up to 256 Nodes can be requested per Job.</a:t>
            </a:r>
          </a:p>
        </p:txBody>
      </p:sp>
      <p:sp>
        <p:nvSpPr>
          <p:cNvPr id="4" name="Date Placeholder 3">
            <a:extLst>
              <a:ext uri="{FF2B5EF4-FFF2-40B4-BE49-F238E27FC236}">
                <a16:creationId xmlns:a16="http://schemas.microsoft.com/office/drawing/2014/main" id="{84818130-E624-4F89-BA5F-4233E1A3068C}"/>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02769B85-0B1F-4579-9AB1-6836F87DA557}"/>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24FF39C5-CCD0-494E-A758-DBD70AEFB303}"/>
              </a:ext>
            </a:extLst>
          </p:cNvPr>
          <p:cNvSpPr>
            <a:spLocks noGrp="1"/>
          </p:cNvSpPr>
          <p:nvPr>
            <p:ph type="sldNum" sz="quarter" idx="12"/>
          </p:nvPr>
        </p:nvSpPr>
        <p:spPr/>
        <p:txBody>
          <a:bodyPr/>
          <a:lstStyle/>
          <a:p>
            <a:fld id="{DD321DBF-325B-3546-BAAF-4F6E3B3181FF}" type="slidenum">
              <a:rPr lang="en-US" smtClean="0"/>
              <a:t>12</a:t>
            </a:fld>
            <a:endParaRPr lang="en-US"/>
          </a:p>
        </p:txBody>
      </p:sp>
    </p:spTree>
    <p:extLst>
      <p:ext uri="{BB962C8B-B14F-4D97-AF65-F5344CB8AC3E}">
        <p14:creationId xmlns:p14="http://schemas.microsoft.com/office/powerpoint/2010/main" val="1228991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734A0-8E48-40EE-8A1C-2A9979270A7E}"/>
              </a:ext>
            </a:extLst>
          </p:cNvPr>
          <p:cNvSpPr>
            <a:spLocks noGrp="1"/>
          </p:cNvSpPr>
          <p:nvPr>
            <p:ph type="title"/>
          </p:nvPr>
        </p:nvSpPr>
        <p:spPr/>
        <p:txBody>
          <a:bodyPr/>
          <a:lstStyle/>
          <a:p>
            <a:r>
              <a:rPr lang="en-US" dirty="0"/>
              <a:t>The Long QoS</a:t>
            </a:r>
          </a:p>
        </p:txBody>
      </p:sp>
      <p:sp>
        <p:nvSpPr>
          <p:cNvPr id="3" name="Content Placeholder 2">
            <a:extLst>
              <a:ext uri="{FF2B5EF4-FFF2-40B4-BE49-F238E27FC236}">
                <a16:creationId xmlns:a16="http://schemas.microsoft.com/office/drawing/2014/main" id="{2BE64294-F718-4AE0-A679-ECDD244C3835}"/>
              </a:ext>
            </a:extLst>
          </p:cNvPr>
          <p:cNvSpPr>
            <a:spLocks noGrp="1"/>
          </p:cNvSpPr>
          <p:nvPr>
            <p:ph idx="1"/>
          </p:nvPr>
        </p:nvSpPr>
        <p:spPr>
          <a:xfrm>
            <a:off x="838200" y="1690688"/>
            <a:ext cx="10242468" cy="4163129"/>
          </a:xfrm>
        </p:spPr>
        <p:txBody>
          <a:bodyPr/>
          <a:lstStyle/>
          <a:p>
            <a:r>
              <a:rPr lang="en-US" dirty="0"/>
              <a:t>Specialized QoS allowing for longer runs on Summit</a:t>
            </a:r>
          </a:p>
          <a:p>
            <a:r>
              <a:rPr lang="en-US" dirty="0"/>
              <a:t>QoS Parameters:</a:t>
            </a:r>
          </a:p>
          <a:p>
            <a:pPr lvl="1"/>
            <a:r>
              <a:rPr lang="en-US" dirty="0"/>
              <a:t>Sets a max </a:t>
            </a:r>
            <a:r>
              <a:rPr lang="en-US" dirty="0" err="1"/>
              <a:t>walltime</a:t>
            </a:r>
            <a:r>
              <a:rPr lang="en-US" dirty="0"/>
              <a:t> on shas, </a:t>
            </a:r>
            <a:r>
              <a:rPr lang="en-US" dirty="0" err="1"/>
              <a:t>sknl</a:t>
            </a:r>
            <a:r>
              <a:rPr lang="en-US" dirty="0"/>
              <a:t>, and </a:t>
            </a:r>
            <a:r>
              <a:rPr lang="en-US" dirty="0" err="1"/>
              <a:t>ssky</a:t>
            </a:r>
            <a:r>
              <a:rPr lang="en-US" dirty="0"/>
              <a:t> to 7 Days</a:t>
            </a:r>
          </a:p>
          <a:p>
            <a:pPr lvl="1"/>
            <a:r>
              <a:rPr lang="en-US" dirty="0"/>
              <a:t>Maximum of 200 Jobs can be submitted at a time</a:t>
            </a:r>
          </a:p>
          <a:p>
            <a:pPr lvl="1"/>
            <a:r>
              <a:rPr lang="en-US" dirty="0"/>
              <a:t>Only 22 nodes maximum can be requested per job. Maximum of 40 Nodes total throughout Summit. </a:t>
            </a:r>
          </a:p>
          <a:p>
            <a:r>
              <a:rPr lang="en-US" dirty="0"/>
              <a:t>Generally try to avoid this! Queue times can be quiet substantial so keep your jobs smaller to avoid the wait.</a:t>
            </a:r>
          </a:p>
        </p:txBody>
      </p:sp>
      <p:sp>
        <p:nvSpPr>
          <p:cNvPr id="4" name="Date Placeholder 3">
            <a:extLst>
              <a:ext uri="{FF2B5EF4-FFF2-40B4-BE49-F238E27FC236}">
                <a16:creationId xmlns:a16="http://schemas.microsoft.com/office/drawing/2014/main" id="{5A2B85E6-EEEE-4B9C-90ED-F7FE73DAC75E}"/>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897043DD-49F8-4FA3-BC14-F903C1EFC011}"/>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D43CD799-5BDF-4FC7-BB4B-F742BA1D78E8}"/>
              </a:ext>
            </a:extLst>
          </p:cNvPr>
          <p:cNvSpPr>
            <a:spLocks noGrp="1"/>
          </p:cNvSpPr>
          <p:nvPr>
            <p:ph type="sldNum" sz="quarter" idx="12"/>
          </p:nvPr>
        </p:nvSpPr>
        <p:spPr/>
        <p:txBody>
          <a:bodyPr/>
          <a:lstStyle/>
          <a:p>
            <a:fld id="{DD321DBF-325B-3546-BAAF-4F6E3B3181FF}" type="slidenum">
              <a:rPr lang="en-US" smtClean="0"/>
              <a:t>13</a:t>
            </a:fld>
            <a:endParaRPr lang="en-US"/>
          </a:p>
        </p:txBody>
      </p:sp>
    </p:spTree>
    <p:extLst>
      <p:ext uri="{BB962C8B-B14F-4D97-AF65-F5344CB8AC3E}">
        <p14:creationId xmlns:p14="http://schemas.microsoft.com/office/powerpoint/2010/main" val="516435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734A0-8E48-40EE-8A1C-2A9979270A7E}"/>
              </a:ext>
            </a:extLst>
          </p:cNvPr>
          <p:cNvSpPr>
            <a:spLocks noGrp="1"/>
          </p:cNvSpPr>
          <p:nvPr>
            <p:ph type="title"/>
          </p:nvPr>
        </p:nvSpPr>
        <p:spPr/>
        <p:txBody>
          <a:bodyPr/>
          <a:lstStyle/>
          <a:p>
            <a:r>
              <a:rPr lang="en-US" dirty="0"/>
              <a:t>Blanca Buy-ins</a:t>
            </a:r>
          </a:p>
        </p:txBody>
      </p:sp>
      <p:sp>
        <p:nvSpPr>
          <p:cNvPr id="3" name="Content Placeholder 2">
            <a:extLst>
              <a:ext uri="{FF2B5EF4-FFF2-40B4-BE49-F238E27FC236}">
                <a16:creationId xmlns:a16="http://schemas.microsoft.com/office/drawing/2014/main" id="{2BE64294-F718-4AE0-A679-ECDD244C3835}"/>
              </a:ext>
            </a:extLst>
          </p:cNvPr>
          <p:cNvSpPr>
            <a:spLocks noGrp="1"/>
          </p:cNvSpPr>
          <p:nvPr>
            <p:ph idx="1"/>
          </p:nvPr>
        </p:nvSpPr>
        <p:spPr>
          <a:xfrm>
            <a:off x="838200" y="1690688"/>
            <a:ext cx="10242468" cy="4163129"/>
          </a:xfrm>
        </p:spPr>
        <p:txBody>
          <a:bodyPr/>
          <a:lstStyle/>
          <a:p>
            <a:r>
              <a:rPr lang="en-US" dirty="0"/>
              <a:t>Condo buy in cluster</a:t>
            </a:r>
          </a:p>
          <a:p>
            <a:r>
              <a:rPr lang="en-US" dirty="0"/>
              <a:t>Load the </a:t>
            </a:r>
            <a:r>
              <a:rPr lang="en-US" dirty="0" err="1">
                <a:solidFill>
                  <a:schemeClr val="accent5"/>
                </a:solidFill>
                <a:latin typeface="Consolas" panose="020B0609020204030204" pitchFamily="49" charset="0"/>
              </a:rPr>
              <a:t>slurm</a:t>
            </a:r>
            <a:r>
              <a:rPr lang="en-US" dirty="0">
                <a:solidFill>
                  <a:schemeClr val="accent5"/>
                </a:solidFill>
                <a:latin typeface="Consolas" panose="020B0609020204030204" pitchFamily="49" charset="0"/>
              </a:rPr>
              <a:t>/</a:t>
            </a:r>
            <a:r>
              <a:rPr lang="en-US" dirty="0" err="1">
                <a:solidFill>
                  <a:schemeClr val="accent5"/>
                </a:solidFill>
                <a:latin typeface="Consolas" panose="020B0609020204030204" pitchFamily="49" charset="0"/>
              </a:rPr>
              <a:t>blanca</a:t>
            </a:r>
            <a:r>
              <a:rPr lang="en-US" dirty="0">
                <a:solidFill>
                  <a:schemeClr val="accent5"/>
                </a:solidFill>
              </a:rPr>
              <a:t> </a:t>
            </a:r>
            <a:r>
              <a:rPr lang="en-US" dirty="0"/>
              <a:t>module to see</a:t>
            </a:r>
          </a:p>
          <a:p>
            <a:r>
              <a:rPr lang="en-US" dirty="0"/>
              <a:t>To access your node set QoS to: </a:t>
            </a:r>
            <a:r>
              <a:rPr lang="en-US" dirty="0" err="1">
                <a:solidFill>
                  <a:schemeClr val="accent5"/>
                </a:solidFill>
                <a:latin typeface="Consolas" panose="020B0609020204030204" pitchFamily="49" charset="0"/>
              </a:rPr>
              <a:t>blanca</a:t>
            </a:r>
            <a:r>
              <a:rPr lang="en-US" dirty="0">
                <a:solidFill>
                  <a:schemeClr val="accent5"/>
                </a:solidFill>
                <a:latin typeface="Consolas" panose="020B0609020204030204" pitchFamily="49" charset="0"/>
              </a:rPr>
              <a:t>-&lt;name-of-partition&gt;</a:t>
            </a:r>
          </a:p>
          <a:p>
            <a:r>
              <a:rPr lang="en-US" dirty="0"/>
              <a:t>QoS Parameters:</a:t>
            </a:r>
          </a:p>
          <a:p>
            <a:pPr lvl="1"/>
            <a:r>
              <a:rPr lang="en-US" dirty="0"/>
              <a:t>Max priority against anyone outside of other owners of the nodes.</a:t>
            </a:r>
          </a:p>
          <a:p>
            <a:pPr lvl="1"/>
            <a:r>
              <a:rPr lang="en-US" dirty="0"/>
              <a:t>Max wall time varies but usually 7 days.</a:t>
            </a:r>
          </a:p>
          <a:p>
            <a:pPr lvl="1"/>
            <a:r>
              <a:rPr lang="en-US" dirty="0"/>
              <a:t>No limit on max jobs, but limited to your nodes.</a:t>
            </a:r>
          </a:p>
        </p:txBody>
      </p:sp>
      <p:sp>
        <p:nvSpPr>
          <p:cNvPr id="4" name="Date Placeholder 3">
            <a:extLst>
              <a:ext uri="{FF2B5EF4-FFF2-40B4-BE49-F238E27FC236}">
                <a16:creationId xmlns:a16="http://schemas.microsoft.com/office/drawing/2014/main" id="{5A2B85E6-EEEE-4B9C-90ED-F7FE73DAC75E}"/>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897043DD-49F8-4FA3-BC14-F903C1EFC011}"/>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D43CD799-5BDF-4FC7-BB4B-F742BA1D78E8}"/>
              </a:ext>
            </a:extLst>
          </p:cNvPr>
          <p:cNvSpPr>
            <a:spLocks noGrp="1"/>
          </p:cNvSpPr>
          <p:nvPr>
            <p:ph type="sldNum" sz="quarter" idx="12"/>
          </p:nvPr>
        </p:nvSpPr>
        <p:spPr/>
        <p:txBody>
          <a:bodyPr/>
          <a:lstStyle/>
          <a:p>
            <a:fld id="{DD321DBF-325B-3546-BAAF-4F6E3B3181FF}" type="slidenum">
              <a:rPr lang="en-US" smtClean="0"/>
              <a:t>14</a:t>
            </a:fld>
            <a:endParaRPr lang="en-US"/>
          </a:p>
        </p:txBody>
      </p:sp>
    </p:spTree>
    <p:extLst>
      <p:ext uri="{BB962C8B-B14F-4D97-AF65-F5344CB8AC3E}">
        <p14:creationId xmlns:p14="http://schemas.microsoft.com/office/powerpoint/2010/main" val="249681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734A0-8E48-40EE-8A1C-2A9979270A7E}"/>
              </a:ext>
            </a:extLst>
          </p:cNvPr>
          <p:cNvSpPr>
            <a:spLocks noGrp="1"/>
          </p:cNvSpPr>
          <p:nvPr>
            <p:ph type="title"/>
          </p:nvPr>
        </p:nvSpPr>
        <p:spPr/>
        <p:txBody>
          <a:bodyPr/>
          <a:lstStyle/>
          <a:p>
            <a:r>
              <a:rPr lang="en-US" dirty="0"/>
              <a:t>The Preemptable QoS</a:t>
            </a:r>
          </a:p>
        </p:txBody>
      </p:sp>
      <p:sp>
        <p:nvSpPr>
          <p:cNvPr id="3" name="Content Placeholder 2">
            <a:extLst>
              <a:ext uri="{FF2B5EF4-FFF2-40B4-BE49-F238E27FC236}">
                <a16:creationId xmlns:a16="http://schemas.microsoft.com/office/drawing/2014/main" id="{2BE64294-F718-4AE0-A679-ECDD244C3835}"/>
              </a:ext>
            </a:extLst>
          </p:cNvPr>
          <p:cNvSpPr>
            <a:spLocks noGrp="1"/>
          </p:cNvSpPr>
          <p:nvPr>
            <p:ph idx="1"/>
          </p:nvPr>
        </p:nvSpPr>
        <p:spPr>
          <a:xfrm>
            <a:off x="838200" y="1690688"/>
            <a:ext cx="10242468" cy="4163129"/>
          </a:xfrm>
        </p:spPr>
        <p:txBody>
          <a:bodyPr/>
          <a:lstStyle/>
          <a:p>
            <a:r>
              <a:rPr lang="en-US" dirty="0"/>
              <a:t>Specialized QoS allowing running on </a:t>
            </a:r>
            <a:r>
              <a:rPr lang="en-US" dirty="0" err="1"/>
              <a:t>ssky</a:t>
            </a:r>
            <a:r>
              <a:rPr lang="en-US" dirty="0"/>
              <a:t> condo node on Summit</a:t>
            </a:r>
          </a:p>
          <a:p>
            <a:r>
              <a:rPr lang="en-US" dirty="0"/>
              <a:t>QoS Parameters:</a:t>
            </a:r>
          </a:p>
          <a:p>
            <a:pPr lvl="1"/>
            <a:r>
              <a:rPr lang="en-US" dirty="0"/>
              <a:t>Sets a max </a:t>
            </a:r>
            <a:r>
              <a:rPr lang="en-US" dirty="0" err="1"/>
              <a:t>walltime</a:t>
            </a:r>
            <a:r>
              <a:rPr lang="en-US" dirty="0"/>
              <a:t> on all partitions to 24 hours</a:t>
            </a:r>
          </a:p>
          <a:p>
            <a:pPr lvl="1"/>
            <a:r>
              <a:rPr lang="en-US" dirty="0"/>
              <a:t>Maximum of 1000 Jobs can be submitted at a time</a:t>
            </a:r>
          </a:p>
          <a:p>
            <a:pPr lvl="1"/>
            <a:r>
              <a:rPr lang="en-US" dirty="0"/>
              <a:t>No limit on max jobs, but jobs can be preempted if condo user requires the node.</a:t>
            </a:r>
          </a:p>
          <a:p>
            <a:r>
              <a:rPr lang="en-US" dirty="0"/>
              <a:t>Very useful for jobs with progressive checkpointing that need Skylake instructions.</a:t>
            </a:r>
          </a:p>
          <a:p>
            <a:r>
              <a:rPr lang="en-US" dirty="0"/>
              <a:t>Blanca users can utilize preemptable to run jobs on idle nodes.</a:t>
            </a:r>
          </a:p>
        </p:txBody>
      </p:sp>
      <p:sp>
        <p:nvSpPr>
          <p:cNvPr id="4" name="Date Placeholder 3">
            <a:extLst>
              <a:ext uri="{FF2B5EF4-FFF2-40B4-BE49-F238E27FC236}">
                <a16:creationId xmlns:a16="http://schemas.microsoft.com/office/drawing/2014/main" id="{5A2B85E6-EEEE-4B9C-90ED-F7FE73DAC75E}"/>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897043DD-49F8-4FA3-BC14-F903C1EFC011}"/>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D43CD799-5BDF-4FC7-BB4B-F742BA1D78E8}"/>
              </a:ext>
            </a:extLst>
          </p:cNvPr>
          <p:cNvSpPr>
            <a:spLocks noGrp="1"/>
          </p:cNvSpPr>
          <p:nvPr>
            <p:ph type="sldNum" sz="quarter" idx="12"/>
          </p:nvPr>
        </p:nvSpPr>
        <p:spPr/>
        <p:txBody>
          <a:bodyPr/>
          <a:lstStyle/>
          <a:p>
            <a:fld id="{DD321DBF-325B-3546-BAAF-4F6E3B3181FF}" type="slidenum">
              <a:rPr lang="en-US" smtClean="0"/>
              <a:t>15</a:t>
            </a:fld>
            <a:endParaRPr lang="en-US"/>
          </a:p>
        </p:txBody>
      </p:sp>
    </p:spTree>
    <p:extLst>
      <p:ext uri="{BB962C8B-B14F-4D97-AF65-F5344CB8AC3E}">
        <p14:creationId xmlns:p14="http://schemas.microsoft.com/office/powerpoint/2010/main" val="1732772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C1669-E549-4E8F-AC0D-2A02A3C598D5}"/>
              </a:ext>
            </a:extLst>
          </p:cNvPr>
          <p:cNvSpPr>
            <a:spLocks noGrp="1"/>
          </p:cNvSpPr>
          <p:nvPr>
            <p:ph type="title"/>
          </p:nvPr>
        </p:nvSpPr>
        <p:spPr/>
        <p:txBody>
          <a:bodyPr/>
          <a:lstStyle/>
          <a:p>
            <a:r>
              <a:rPr lang="en-US" dirty="0"/>
              <a:t>Using QoS and Partition in Jobs</a:t>
            </a:r>
          </a:p>
        </p:txBody>
      </p:sp>
      <p:sp>
        <p:nvSpPr>
          <p:cNvPr id="3" name="Content Placeholder 2">
            <a:extLst>
              <a:ext uri="{FF2B5EF4-FFF2-40B4-BE49-F238E27FC236}">
                <a16:creationId xmlns:a16="http://schemas.microsoft.com/office/drawing/2014/main" id="{E400C206-5D76-4A7C-81A8-9EBCD0B9E7AD}"/>
              </a:ext>
            </a:extLst>
          </p:cNvPr>
          <p:cNvSpPr>
            <a:spLocks noGrp="1"/>
          </p:cNvSpPr>
          <p:nvPr>
            <p:ph idx="1"/>
          </p:nvPr>
        </p:nvSpPr>
        <p:spPr>
          <a:xfrm>
            <a:off x="838200" y="1690689"/>
            <a:ext cx="10515600" cy="4298066"/>
          </a:xfrm>
        </p:spPr>
        <p:txBody>
          <a:bodyPr>
            <a:normAutofit fontScale="92500" lnSpcReduction="10000"/>
          </a:bodyPr>
          <a:lstStyle/>
          <a:p>
            <a:r>
              <a:rPr lang="en-US" dirty="0"/>
              <a:t>To utilize a Summit Partition or QoS, simply add the following </a:t>
            </a:r>
            <a:r>
              <a:rPr lang="en-US" dirty="0" err="1"/>
              <a:t>sbatch</a:t>
            </a:r>
            <a:r>
              <a:rPr lang="en-US" dirty="0"/>
              <a:t> directives to your job scripts:</a:t>
            </a:r>
          </a:p>
          <a:p>
            <a:endParaRPr lang="en-US" dirty="0"/>
          </a:p>
          <a:p>
            <a:endParaRPr lang="en-US" dirty="0"/>
          </a:p>
          <a:p>
            <a:endParaRPr lang="en-US" dirty="0"/>
          </a:p>
          <a:p>
            <a:r>
              <a:rPr lang="en-US" dirty="0"/>
              <a:t>On interactive jobs, this can be set as such:</a:t>
            </a:r>
          </a:p>
          <a:p>
            <a:endParaRPr lang="en-US" dirty="0"/>
          </a:p>
          <a:p>
            <a:endParaRPr lang="en-US" dirty="0"/>
          </a:p>
          <a:p>
            <a:endParaRPr lang="en-US" dirty="0"/>
          </a:p>
          <a:p>
            <a:pPr marL="0" indent="0">
              <a:buNone/>
            </a:pPr>
            <a:r>
              <a:rPr lang="en-US" b="1" dirty="0"/>
              <a:t>Reminder:</a:t>
            </a:r>
            <a:r>
              <a:rPr lang="en-US" dirty="0"/>
              <a:t> Never set QoS unless you wish to utilize different resource limits for your desired partition.</a:t>
            </a:r>
          </a:p>
        </p:txBody>
      </p:sp>
      <p:sp>
        <p:nvSpPr>
          <p:cNvPr id="4" name="Date Placeholder 3">
            <a:extLst>
              <a:ext uri="{FF2B5EF4-FFF2-40B4-BE49-F238E27FC236}">
                <a16:creationId xmlns:a16="http://schemas.microsoft.com/office/drawing/2014/main" id="{1AED5180-64A8-4CF9-B761-AE4BECB8E73D}"/>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DD1C1A46-CB87-4B7F-AD51-E1E268E430FC}"/>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E7D0A044-CC93-4521-83A4-8439933B6482}"/>
              </a:ext>
            </a:extLst>
          </p:cNvPr>
          <p:cNvSpPr>
            <a:spLocks noGrp="1"/>
          </p:cNvSpPr>
          <p:nvPr>
            <p:ph type="sldNum" sz="quarter" idx="12"/>
          </p:nvPr>
        </p:nvSpPr>
        <p:spPr/>
        <p:txBody>
          <a:bodyPr/>
          <a:lstStyle/>
          <a:p>
            <a:fld id="{DD321DBF-325B-3546-BAAF-4F6E3B3181FF}" type="slidenum">
              <a:rPr lang="en-US" smtClean="0"/>
              <a:t>16</a:t>
            </a:fld>
            <a:endParaRPr lang="en-US"/>
          </a:p>
        </p:txBody>
      </p:sp>
      <p:sp>
        <p:nvSpPr>
          <p:cNvPr id="7" name="TextBox 6">
            <a:extLst>
              <a:ext uri="{FF2B5EF4-FFF2-40B4-BE49-F238E27FC236}">
                <a16:creationId xmlns:a16="http://schemas.microsoft.com/office/drawing/2014/main" id="{934EE6CD-B981-4BAC-8B60-8C031A138231}"/>
              </a:ext>
            </a:extLst>
          </p:cNvPr>
          <p:cNvSpPr txBox="1"/>
          <p:nvPr/>
        </p:nvSpPr>
        <p:spPr>
          <a:xfrm>
            <a:off x="1116281" y="2426971"/>
            <a:ext cx="7873339" cy="830997"/>
          </a:xfrm>
          <a:prstGeom prst="rect">
            <a:avLst/>
          </a:prstGeom>
          <a:noFill/>
          <a:ln>
            <a:solidFill>
              <a:schemeClr val="accent1"/>
            </a:solidFill>
          </a:ln>
        </p:spPr>
        <p:txBody>
          <a:bodyPr wrap="square" rtlCol="0">
            <a:spAutoFit/>
          </a:bodyPr>
          <a:lstStyle/>
          <a:p>
            <a:r>
              <a:rPr lang="en-US" sz="2400" dirty="0">
                <a:solidFill>
                  <a:schemeClr val="accent1"/>
                </a:solidFill>
                <a:latin typeface="Consolas" panose="020B0609020204030204" pitchFamily="49" charset="0"/>
              </a:rPr>
              <a:t>#SBATCH --partition=</a:t>
            </a:r>
            <a:r>
              <a:rPr lang="en-US" sz="2400" dirty="0">
                <a:solidFill>
                  <a:srgbClr val="FF0000"/>
                </a:solidFill>
                <a:latin typeface="Consolas" panose="020B0609020204030204" pitchFamily="49" charset="0"/>
              </a:rPr>
              <a:t>&lt;desired-partition&gt;</a:t>
            </a:r>
          </a:p>
          <a:p>
            <a:r>
              <a:rPr lang="en-US" sz="2400" dirty="0">
                <a:solidFill>
                  <a:schemeClr val="accent1"/>
                </a:solidFill>
                <a:latin typeface="Consolas" panose="020B0609020204030204" pitchFamily="49" charset="0"/>
              </a:rPr>
              <a:t>#SBATCH --qos=</a:t>
            </a:r>
            <a:r>
              <a:rPr lang="en-US" sz="2400" dirty="0">
                <a:solidFill>
                  <a:srgbClr val="FF0000"/>
                </a:solidFill>
                <a:latin typeface="Consolas" panose="020B0609020204030204" pitchFamily="49" charset="0"/>
              </a:rPr>
              <a:t>&lt;desired-qos&gt;</a:t>
            </a:r>
          </a:p>
        </p:txBody>
      </p:sp>
      <p:sp>
        <p:nvSpPr>
          <p:cNvPr id="10" name="TextBox 9">
            <a:extLst>
              <a:ext uri="{FF2B5EF4-FFF2-40B4-BE49-F238E27FC236}">
                <a16:creationId xmlns:a16="http://schemas.microsoft.com/office/drawing/2014/main" id="{6422DA16-A9D7-4869-AE0F-3F86A0FC7EFE}"/>
              </a:ext>
            </a:extLst>
          </p:cNvPr>
          <p:cNvSpPr txBox="1"/>
          <p:nvPr/>
        </p:nvSpPr>
        <p:spPr>
          <a:xfrm>
            <a:off x="1116281" y="3994250"/>
            <a:ext cx="8051471" cy="830997"/>
          </a:xfrm>
          <a:prstGeom prst="rect">
            <a:avLst/>
          </a:prstGeom>
          <a:noFill/>
          <a:ln>
            <a:solidFill>
              <a:schemeClr val="accent1"/>
            </a:solidFill>
          </a:ln>
        </p:spPr>
        <p:txBody>
          <a:bodyPr wrap="square" rtlCol="0">
            <a:spAutoFit/>
          </a:bodyPr>
          <a:lstStyle/>
          <a:p>
            <a:r>
              <a:rPr lang="en-US" sz="2400" dirty="0" err="1">
                <a:solidFill>
                  <a:schemeClr val="accent1"/>
                </a:solidFill>
                <a:latin typeface="Consolas" panose="020B0609020204030204" pitchFamily="49" charset="0"/>
              </a:rPr>
              <a:t>sinteractive</a:t>
            </a:r>
            <a:r>
              <a:rPr lang="en-US" sz="2400" dirty="0">
                <a:solidFill>
                  <a:schemeClr val="accent1"/>
                </a:solidFill>
                <a:latin typeface="Consolas" panose="020B0609020204030204" pitchFamily="49" charset="0"/>
              </a:rPr>
              <a:t> --partition=</a:t>
            </a:r>
            <a:r>
              <a:rPr lang="en-US" sz="2400" dirty="0">
                <a:solidFill>
                  <a:srgbClr val="FF0000"/>
                </a:solidFill>
                <a:latin typeface="Consolas" panose="020B0609020204030204" pitchFamily="49" charset="0"/>
              </a:rPr>
              <a:t>&lt;desired-partition  </a:t>
            </a:r>
            <a:r>
              <a:rPr lang="en-US" sz="2400" dirty="0">
                <a:solidFill>
                  <a:schemeClr val="accent1"/>
                </a:solidFill>
                <a:latin typeface="Consolas" panose="020B0609020204030204" pitchFamily="49" charset="0"/>
              </a:rPr>
              <a:t>\</a:t>
            </a:r>
            <a:r>
              <a:rPr lang="en-US" sz="2400" dirty="0">
                <a:solidFill>
                  <a:srgbClr val="FF0000"/>
                </a:solidFill>
                <a:latin typeface="Consolas" panose="020B0609020204030204" pitchFamily="49" charset="0"/>
              </a:rPr>
              <a:t> </a:t>
            </a:r>
            <a:r>
              <a:rPr lang="en-US" sz="2400" dirty="0">
                <a:solidFill>
                  <a:schemeClr val="accent1"/>
                </a:solidFill>
                <a:latin typeface="Consolas" panose="020B0609020204030204" pitchFamily="49" charset="0"/>
              </a:rPr>
              <a:t>--qos=</a:t>
            </a:r>
            <a:r>
              <a:rPr lang="en-US" sz="2400" dirty="0">
                <a:solidFill>
                  <a:srgbClr val="FF0000"/>
                </a:solidFill>
                <a:latin typeface="Consolas" panose="020B0609020204030204" pitchFamily="49" charset="0"/>
              </a:rPr>
              <a:t>&lt;desired-qos&gt;</a:t>
            </a:r>
          </a:p>
        </p:txBody>
      </p:sp>
    </p:spTree>
    <p:extLst>
      <p:ext uri="{BB962C8B-B14F-4D97-AF65-F5344CB8AC3E}">
        <p14:creationId xmlns:p14="http://schemas.microsoft.com/office/powerpoint/2010/main" val="2547490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CC3D0-8C07-4398-9445-E41C323C9716}"/>
              </a:ext>
            </a:extLst>
          </p:cNvPr>
          <p:cNvSpPr>
            <a:spLocks noGrp="1"/>
          </p:cNvSpPr>
          <p:nvPr>
            <p:ph type="title"/>
          </p:nvPr>
        </p:nvSpPr>
        <p:spPr/>
        <p:txBody>
          <a:bodyPr>
            <a:normAutofit/>
          </a:bodyPr>
          <a:lstStyle/>
          <a:p>
            <a:r>
              <a:rPr lang="en-US" dirty="0"/>
              <a:t>Example 1:</a:t>
            </a:r>
          </a:p>
        </p:txBody>
      </p:sp>
      <p:sp>
        <p:nvSpPr>
          <p:cNvPr id="3" name="Content Placeholder 2">
            <a:extLst>
              <a:ext uri="{FF2B5EF4-FFF2-40B4-BE49-F238E27FC236}">
                <a16:creationId xmlns:a16="http://schemas.microsoft.com/office/drawing/2014/main" id="{A217667D-8BA6-44F8-97E3-80FA39F1E55C}"/>
              </a:ext>
            </a:extLst>
          </p:cNvPr>
          <p:cNvSpPr>
            <a:spLocks noGrp="1"/>
          </p:cNvSpPr>
          <p:nvPr>
            <p:ph idx="1"/>
          </p:nvPr>
        </p:nvSpPr>
        <p:spPr>
          <a:xfrm>
            <a:off x="838200" y="1690689"/>
            <a:ext cx="10515600" cy="4298066"/>
          </a:xfrm>
          <a:ln>
            <a:solidFill>
              <a:schemeClr val="accent1"/>
            </a:solidFill>
          </a:ln>
        </p:spPr>
        <p:txBody>
          <a:bodyPr>
            <a:noAutofit/>
          </a:bodyPr>
          <a:lstStyle/>
          <a:p>
            <a:pPr marL="0" indent="0">
              <a:lnSpc>
                <a:spcPct val="100000"/>
              </a:lnSpc>
              <a:spcBef>
                <a:spcPts val="0"/>
              </a:spcBef>
              <a:buNone/>
            </a:pPr>
            <a:r>
              <a:rPr lang="en-US" sz="1800" dirty="0">
                <a:solidFill>
                  <a:schemeClr val="accent1"/>
                </a:solidFill>
                <a:effectLst/>
                <a:latin typeface="Consolas" panose="020B0609020204030204" pitchFamily="49" charset="0"/>
              </a:rPr>
              <a:t>#!/bin/bash</a:t>
            </a:r>
            <a:br>
              <a:rPr lang="en-US" sz="1800" dirty="0">
                <a:solidFill>
                  <a:schemeClr val="accent1"/>
                </a:solidFill>
                <a:effectLst/>
                <a:latin typeface="Consolas" panose="020B0609020204030204" pitchFamily="49" charset="0"/>
              </a:rPr>
            </a:b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--nodes=1</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--ntasks=24</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--time=04:00:00</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--partition=shas</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--job-name=gpu</a:t>
            </a:r>
            <a:r>
              <a:rPr lang="en-US" sz="1800" dirty="0">
                <a:solidFill>
                  <a:schemeClr val="accent1"/>
                </a:solidFill>
                <a:latin typeface="Consolas" panose="020B0609020204030204" pitchFamily="49" charset="0"/>
              </a:rPr>
              <a:t>-job-ex</a:t>
            </a:r>
          </a:p>
          <a:p>
            <a:pPr marL="0" indent="0">
              <a:lnSpc>
                <a:spcPct val="100000"/>
              </a:lnSpc>
              <a:spcBef>
                <a:spcPts val="0"/>
              </a:spcBef>
              <a:buNone/>
            </a:pPr>
            <a:r>
              <a:rPr lang="en-US" sz="1800" dirty="0">
                <a:solidFill>
                  <a:schemeClr val="accent1"/>
                </a:solidFill>
                <a:effectLst/>
                <a:latin typeface="Consolas" panose="020B0609020204030204" pitchFamily="49" charset="0"/>
              </a:rPr>
              <a:t>#SBATCH --output=gpu.%</a:t>
            </a:r>
            <a:r>
              <a:rPr lang="en-US" sz="1800" dirty="0">
                <a:solidFill>
                  <a:schemeClr val="accent1"/>
                </a:solidFill>
                <a:latin typeface="Consolas" panose="020B0609020204030204" pitchFamily="49" charset="0"/>
              </a:rPr>
              <a:t>j</a:t>
            </a:r>
            <a:r>
              <a:rPr lang="en-US" sz="1800" dirty="0">
                <a:solidFill>
                  <a:schemeClr val="accent1"/>
                </a:solidFill>
                <a:effectLst/>
                <a:latin typeface="Consolas" panose="020B0609020204030204" pitchFamily="49" charset="0"/>
              </a:rPr>
              <a:t>.out</a:t>
            </a:r>
            <a:br>
              <a:rPr lang="en-US" sz="1800" dirty="0">
                <a:solidFill>
                  <a:schemeClr val="accent1"/>
                </a:solidFill>
                <a:effectLst/>
                <a:latin typeface="Consolas" panose="020B0609020204030204" pitchFamily="49" charset="0"/>
              </a:rPr>
            </a:b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 Load Modules</a:t>
            </a:r>
          </a:p>
          <a:p>
            <a:pPr marL="0" indent="0">
              <a:lnSpc>
                <a:spcPct val="100000"/>
              </a:lnSpc>
              <a:spcBef>
                <a:spcPts val="0"/>
              </a:spcBef>
              <a:buNone/>
            </a:pPr>
            <a:r>
              <a:rPr lang="en-US" sz="1800" dirty="0">
                <a:solidFill>
                  <a:schemeClr val="accent1"/>
                </a:solidFill>
                <a:latin typeface="Consolas" panose="020B0609020204030204" pitchFamily="49" charset="0"/>
              </a:rPr>
              <a:t>module load cuda/10.1</a:t>
            </a:r>
          </a:p>
          <a:p>
            <a:pPr marL="0" indent="0">
              <a:lnSpc>
                <a:spcPct val="100000"/>
              </a:lnSpc>
              <a:spcBef>
                <a:spcPts val="0"/>
              </a:spcBef>
              <a:buNone/>
            </a:pPr>
            <a:endParaRPr lang="en-US" sz="1800" dirty="0">
              <a:solidFill>
                <a:schemeClr val="accent1"/>
              </a:solidFill>
              <a:effectLst/>
              <a:latin typeface="Consolas" panose="020B0609020204030204" pitchFamily="49" charset="0"/>
            </a:endParaRPr>
          </a:p>
          <a:p>
            <a:pPr marL="0" indent="0">
              <a:lnSpc>
                <a:spcPct val="100000"/>
              </a:lnSpc>
              <a:spcBef>
                <a:spcPts val="0"/>
              </a:spcBef>
              <a:buNone/>
            </a:pPr>
            <a:r>
              <a:rPr lang="en-US" sz="1800" dirty="0">
                <a:solidFill>
                  <a:schemeClr val="accent1"/>
                </a:solidFill>
                <a:effectLst/>
                <a:latin typeface="Consolas" panose="020B0609020204030204" pitchFamily="49" charset="0"/>
              </a:rPr>
              <a:t># Run Application</a:t>
            </a:r>
          </a:p>
          <a:p>
            <a:pPr marL="0" indent="0">
              <a:lnSpc>
                <a:spcPct val="100000"/>
              </a:lnSpc>
              <a:spcBef>
                <a:spcPts val="0"/>
              </a:spcBef>
              <a:buNone/>
            </a:pPr>
            <a:r>
              <a:rPr lang="en-US" sz="1800" dirty="0">
                <a:solidFill>
                  <a:schemeClr val="accent1"/>
                </a:solidFill>
                <a:latin typeface="Consolas" panose="020B0609020204030204" pitchFamily="49" charset="0"/>
              </a:rPr>
              <a:t>./GPUApp</a:t>
            </a:r>
          </a:p>
        </p:txBody>
      </p:sp>
      <p:sp>
        <p:nvSpPr>
          <p:cNvPr id="4" name="Date Placeholder 3">
            <a:extLst>
              <a:ext uri="{FF2B5EF4-FFF2-40B4-BE49-F238E27FC236}">
                <a16:creationId xmlns:a16="http://schemas.microsoft.com/office/drawing/2014/main" id="{DA7718C8-F4C4-4FAB-8AF8-EAB01028DC1D}"/>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CCC13AA7-478E-434C-B3D3-9FEEBB768711}"/>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ABE1EC8B-252C-4BCF-9761-94AB0BFFF768}"/>
              </a:ext>
            </a:extLst>
          </p:cNvPr>
          <p:cNvSpPr>
            <a:spLocks noGrp="1"/>
          </p:cNvSpPr>
          <p:nvPr>
            <p:ph type="sldNum" sz="quarter" idx="12"/>
          </p:nvPr>
        </p:nvSpPr>
        <p:spPr/>
        <p:txBody>
          <a:bodyPr/>
          <a:lstStyle/>
          <a:p>
            <a:fld id="{DD321DBF-325B-3546-BAAF-4F6E3B3181FF}" type="slidenum">
              <a:rPr lang="en-US" smtClean="0"/>
              <a:t>17</a:t>
            </a:fld>
            <a:endParaRPr lang="en-US"/>
          </a:p>
        </p:txBody>
      </p:sp>
    </p:spTree>
    <p:extLst>
      <p:ext uri="{BB962C8B-B14F-4D97-AF65-F5344CB8AC3E}">
        <p14:creationId xmlns:p14="http://schemas.microsoft.com/office/powerpoint/2010/main" val="39483979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FDF70-2EB5-4616-94BF-E4F130957CD8}"/>
              </a:ext>
            </a:extLst>
          </p:cNvPr>
          <p:cNvSpPr>
            <a:spLocks noGrp="1"/>
          </p:cNvSpPr>
          <p:nvPr>
            <p:ph type="title"/>
          </p:nvPr>
        </p:nvSpPr>
        <p:spPr/>
        <p:txBody>
          <a:bodyPr/>
          <a:lstStyle/>
          <a:p>
            <a:r>
              <a:rPr lang="en-US" dirty="0"/>
              <a:t>Example 2:</a:t>
            </a:r>
          </a:p>
        </p:txBody>
      </p:sp>
      <p:sp>
        <p:nvSpPr>
          <p:cNvPr id="4" name="Date Placeholder 3">
            <a:extLst>
              <a:ext uri="{FF2B5EF4-FFF2-40B4-BE49-F238E27FC236}">
                <a16:creationId xmlns:a16="http://schemas.microsoft.com/office/drawing/2014/main" id="{E6ACF0DD-F15D-4B0F-BE57-385985F7C1AE}"/>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C73E4DED-D0D8-493D-8C1A-63B35AB85485}"/>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19039C5C-09BA-4759-98B3-02C8270536E4}"/>
              </a:ext>
            </a:extLst>
          </p:cNvPr>
          <p:cNvSpPr>
            <a:spLocks noGrp="1"/>
          </p:cNvSpPr>
          <p:nvPr>
            <p:ph type="sldNum" sz="quarter" idx="12"/>
          </p:nvPr>
        </p:nvSpPr>
        <p:spPr/>
        <p:txBody>
          <a:bodyPr/>
          <a:lstStyle/>
          <a:p>
            <a:fld id="{DD321DBF-325B-3546-BAAF-4F6E3B3181FF}" type="slidenum">
              <a:rPr lang="en-US" smtClean="0"/>
              <a:t>18</a:t>
            </a:fld>
            <a:endParaRPr lang="en-US"/>
          </a:p>
        </p:txBody>
      </p:sp>
      <p:sp>
        <p:nvSpPr>
          <p:cNvPr id="7" name="Content Placeholder 2">
            <a:extLst>
              <a:ext uri="{FF2B5EF4-FFF2-40B4-BE49-F238E27FC236}">
                <a16:creationId xmlns:a16="http://schemas.microsoft.com/office/drawing/2014/main" id="{1E53F958-11E2-494D-832F-35083DF4B708}"/>
              </a:ext>
            </a:extLst>
          </p:cNvPr>
          <p:cNvSpPr>
            <a:spLocks noGrp="1"/>
          </p:cNvSpPr>
          <p:nvPr>
            <p:ph idx="1"/>
          </p:nvPr>
        </p:nvSpPr>
        <p:spPr>
          <a:xfrm>
            <a:off x="838200" y="1699388"/>
            <a:ext cx="10515600" cy="4162425"/>
          </a:xfrm>
          <a:ln>
            <a:solidFill>
              <a:schemeClr val="accent1"/>
            </a:solidFill>
          </a:ln>
        </p:spPr>
        <p:txBody>
          <a:bodyPr>
            <a:noAutofit/>
          </a:bodyPr>
          <a:lstStyle/>
          <a:p>
            <a:pPr marL="0" indent="0">
              <a:lnSpc>
                <a:spcPct val="100000"/>
              </a:lnSpc>
              <a:spcBef>
                <a:spcPts val="0"/>
              </a:spcBef>
              <a:buNone/>
            </a:pPr>
            <a:r>
              <a:rPr lang="en-US" sz="1800" dirty="0">
                <a:solidFill>
                  <a:schemeClr val="accent1"/>
                </a:solidFill>
                <a:effectLst/>
                <a:latin typeface="Consolas" panose="020B0609020204030204" pitchFamily="49" charset="0"/>
              </a:rPr>
              <a:t>#!/bin/bash</a:t>
            </a:r>
            <a:br>
              <a:rPr lang="en-US" sz="1800" dirty="0">
                <a:solidFill>
                  <a:schemeClr val="accent1"/>
                </a:solidFill>
                <a:effectLst/>
                <a:latin typeface="Consolas" panose="020B0609020204030204" pitchFamily="49" charset="0"/>
              </a:rPr>
            </a:b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--nodes=5</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--ntasks=120</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--time=48:00:00</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--partition=shas</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--qos=long</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a:t>
            </a:r>
            <a:r>
              <a:rPr lang="en-US" sz="1800" dirty="0">
                <a:solidFill>
                  <a:schemeClr val="accent1"/>
                </a:solidFill>
                <a:latin typeface="Consolas" panose="020B0609020204030204" pitchFamily="49" charset="0"/>
              </a:rPr>
              <a:t>--</a:t>
            </a:r>
            <a:r>
              <a:rPr lang="en-US" sz="1800" dirty="0">
                <a:solidFill>
                  <a:schemeClr val="accent1"/>
                </a:solidFill>
                <a:effectLst/>
                <a:latin typeface="Consolas" panose="020B0609020204030204" pitchFamily="49" charset="0"/>
              </a:rPr>
              <a:t>output=long.%j.out</a:t>
            </a:r>
            <a:br>
              <a:rPr lang="en-US" sz="1800" dirty="0">
                <a:solidFill>
                  <a:schemeClr val="accent1"/>
                </a:solidFill>
                <a:effectLst/>
                <a:latin typeface="Consolas" panose="020B0609020204030204" pitchFamily="49" charset="0"/>
              </a:rPr>
            </a:b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 Load Modules</a:t>
            </a:r>
          </a:p>
          <a:p>
            <a:pPr marL="0" indent="0">
              <a:lnSpc>
                <a:spcPct val="100000"/>
              </a:lnSpc>
              <a:spcBef>
                <a:spcPts val="0"/>
              </a:spcBef>
              <a:buNone/>
            </a:pPr>
            <a:r>
              <a:rPr lang="en-US" sz="1800" dirty="0">
                <a:solidFill>
                  <a:schemeClr val="accent1"/>
                </a:solidFill>
                <a:latin typeface="Consolas" panose="020B0609020204030204" pitchFamily="49" charset="0"/>
              </a:rPr>
              <a:t>module load intel impi</a:t>
            </a:r>
          </a:p>
          <a:p>
            <a:pPr marL="0" indent="0">
              <a:lnSpc>
                <a:spcPct val="100000"/>
              </a:lnSpc>
              <a:spcBef>
                <a:spcPts val="0"/>
              </a:spcBef>
              <a:buNone/>
            </a:pPr>
            <a:endParaRPr lang="en-US" sz="1800" dirty="0">
              <a:solidFill>
                <a:schemeClr val="accent1"/>
              </a:solidFill>
              <a:effectLst/>
              <a:latin typeface="Consolas" panose="020B0609020204030204" pitchFamily="49" charset="0"/>
            </a:endParaRPr>
          </a:p>
          <a:p>
            <a:pPr marL="0" indent="0">
              <a:lnSpc>
                <a:spcPct val="100000"/>
              </a:lnSpc>
              <a:spcBef>
                <a:spcPts val="0"/>
              </a:spcBef>
              <a:buNone/>
            </a:pPr>
            <a:r>
              <a:rPr lang="en-US" sz="1800" dirty="0">
                <a:solidFill>
                  <a:schemeClr val="accent1"/>
                </a:solidFill>
                <a:effectLst/>
                <a:latin typeface="Consolas" panose="020B0609020204030204" pitchFamily="49" charset="0"/>
              </a:rPr>
              <a:t># Run Application</a:t>
            </a:r>
          </a:p>
          <a:p>
            <a:pPr marL="0" indent="0">
              <a:lnSpc>
                <a:spcPct val="100000"/>
              </a:lnSpc>
              <a:spcBef>
                <a:spcPts val="0"/>
              </a:spcBef>
              <a:buNone/>
            </a:pPr>
            <a:r>
              <a:rPr lang="en-US" sz="1800" dirty="0">
                <a:solidFill>
                  <a:schemeClr val="accent1"/>
                </a:solidFill>
                <a:latin typeface="Consolas" panose="020B0609020204030204" pitchFamily="49" charset="0"/>
              </a:rPr>
              <a:t>./longapp</a:t>
            </a:r>
          </a:p>
        </p:txBody>
      </p:sp>
    </p:spTree>
    <p:extLst>
      <p:ext uri="{BB962C8B-B14F-4D97-AF65-F5344CB8AC3E}">
        <p14:creationId xmlns:p14="http://schemas.microsoft.com/office/powerpoint/2010/main" val="15529128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AF888-A185-4275-9911-3AE6C25654C6}"/>
              </a:ext>
            </a:extLst>
          </p:cNvPr>
          <p:cNvSpPr>
            <a:spLocks noGrp="1"/>
          </p:cNvSpPr>
          <p:nvPr>
            <p:ph type="title"/>
          </p:nvPr>
        </p:nvSpPr>
        <p:spPr/>
        <p:txBody>
          <a:bodyPr/>
          <a:lstStyle/>
          <a:p>
            <a:r>
              <a:rPr lang="en-US" dirty="0"/>
              <a:t>Some Common issues</a:t>
            </a:r>
          </a:p>
        </p:txBody>
      </p:sp>
      <p:sp>
        <p:nvSpPr>
          <p:cNvPr id="3" name="Content Placeholder 2">
            <a:extLst>
              <a:ext uri="{FF2B5EF4-FFF2-40B4-BE49-F238E27FC236}">
                <a16:creationId xmlns:a16="http://schemas.microsoft.com/office/drawing/2014/main" id="{3A4A25CB-FC78-48CA-B66A-9171CB762273}"/>
              </a:ext>
            </a:extLst>
          </p:cNvPr>
          <p:cNvSpPr>
            <a:spLocks noGrp="1"/>
          </p:cNvSpPr>
          <p:nvPr>
            <p:ph idx="1"/>
          </p:nvPr>
        </p:nvSpPr>
        <p:spPr/>
        <p:txBody>
          <a:bodyPr/>
          <a:lstStyle/>
          <a:p>
            <a:r>
              <a:rPr lang="en-US" b="1" dirty="0"/>
              <a:t>Problem: </a:t>
            </a:r>
            <a:r>
              <a:rPr lang="en-US" dirty="0"/>
              <a:t>My shas-interactive or shas-testing jobs won't run!</a:t>
            </a:r>
          </a:p>
          <a:p>
            <a:r>
              <a:rPr lang="en-US" b="1" dirty="0"/>
              <a:t>Solution: </a:t>
            </a:r>
            <a:r>
              <a:rPr lang="en-US" dirty="0"/>
              <a:t>Usually this is because you have reached the job limits of that partition. Since those two partitions have single job limits, try checking to see if you have an existing job running.</a:t>
            </a:r>
          </a:p>
          <a:p>
            <a:endParaRPr lang="en-US" dirty="0"/>
          </a:p>
          <a:p>
            <a:r>
              <a:rPr lang="en-US" b="1" dirty="0"/>
              <a:t>Problem: </a:t>
            </a:r>
            <a:r>
              <a:rPr lang="en-US" dirty="0"/>
              <a:t>I’m trying to run a high memory node job for 7 days but it taking forever! </a:t>
            </a:r>
          </a:p>
          <a:p>
            <a:r>
              <a:rPr lang="en-US" b="1" dirty="0"/>
              <a:t>Solution: </a:t>
            </a:r>
            <a:r>
              <a:rPr lang="en-US" dirty="0"/>
              <a:t>You might have set QoS to long in your job script. Remember high memory node jobs allow for 7 day run time by default.</a:t>
            </a:r>
          </a:p>
        </p:txBody>
      </p:sp>
      <p:sp>
        <p:nvSpPr>
          <p:cNvPr id="4" name="Date Placeholder 3">
            <a:extLst>
              <a:ext uri="{FF2B5EF4-FFF2-40B4-BE49-F238E27FC236}">
                <a16:creationId xmlns:a16="http://schemas.microsoft.com/office/drawing/2014/main" id="{E45070AD-4D62-4C64-ADF3-1B4D26C78AC4}"/>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768113E9-D82E-410C-A0C4-7C0CBD2AFE52}"/>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5FA149F1-9F86-419A-AC24-75F7A5626656}"/>
              </a:ext>
            </a:extLst>
          </p:cNvPr>
          <p:cNvSpPr>
            <a:spLocks noGrp="1"/>
          </p:cNvSpPr>
          <p:nvPr>
            <p:ph type="sldNum" sz="quarter" idx="12"/>
          </p:nvPr>
        </p:nvSpPr>
        <p:spPr/>
        <p:txBody>
          <a:bodyPr/>
          <a:lstStyle/>
          <a:p>
            <a:fld id="{DD321DBF-325B-3546-BAAF-4F6E3B3181FF}" type="slidenum">
              <a:rPr lang="en-US" smtClean="0"/>
              <a:t>19</a:t>
            </a:fld>
            <a:endParaRPr lang="en-US"/>
          </a:p>
        </p:txBody>
      </p:sp>
    </p:spTree>
    <p:extLst>
      <p:ext uri="{BB962C8B-B14F-4D97-AF65-F5344CB8AC3E}">
        <p14:creationId xmlns:p14="http://schemas.microsoft.com/office/powerpoint/2010/main" val="2203852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2054" y="302342"/>
            <a:ext cx="10515600" cy="1099231"/>
          </a:xfrm>
        </p:spPr>
        <p:txBody>
          <a:bodyPr>
            <a:noAutofit/>
          </a:bodyPr>
          <a:lstStyle/>
          <a:p>
            <a:r>
              <a:rPr lang="en-US" sz="4000" dirty="0">
                <a:latin typeface="Helvetica Light" panose="020B0403020202020204" pitchFamily="34" charset="0"/>
              </a:rPr>
              <a:t>Partitions and QoS</a:t>
            </a:r>
          </a:p>
        </p:txBody>
      </p:sp>
      <p:sp>
        <p:nvSpPr>
          <p:cNvPr id="3" name="Content Placeholder 2"/>
          <p:cNvSpPr>
            <a:spLocks noGrp="1"/>
          </p:cNvSpPr>
          <p:nvPr>
            <p:ph idx="1"/>
          </p:nvPr>
        </p:nvSpPr>
        <p:spPr>
          <a:xfrm>
            <a:off x="838200" y="1825625"/>
            <a:ext cx="10515600" cy="3518271"/>
          </a:xfrm>
        </p:spPr>
        <p:txBody>
          <a:bodyPr>
            <a:normAutofit lnSpcReduction="10000"/>
          </a:bodyPr>
          <a:lstStyle/>
          <a:p>
            <a:pPr>
              <a:buFont typeface="Wingdings" pitchFamily="2" charset="2"/>
              <a:buChar char="§"/>
            </a:pPr>
            <a:r>
              <a:rPr lang="en-US" dirty="0" err="1"/>
              <a:t>Mea</a:t>
            </a:r>
            <a:r>
              <a:rPr lang="en-US" sz="2400" dirty="0">
                <a:latin typeface="Helvetica" pitchFamily="2" charset="0"/>
              </a:rPr>
              <a:t> </a:t>
            </a:r>
            <a:r>
              <a:rPr lang="en-US" dirty="0"/>
              <a:t>Trahan </a:t>
            </a:r>
          </a:p>
          <a:p>
            <a:pPr>
              <a:buFont typeface="Wingdings" pitchFamily="2" charset="2"/>
              <a:buChar char="§"/>
            </a:pPr>
            <a:r>
              <a:rPr lang="en-US" sz="2400" i="1" spc="-20" dirty="0">
                <a:latin typeface="Helvetica" pitchFamily="2" charset="0"/>
                <a:cs typeface="Tahoma"/>
              </a:rPr>
              <a:t>Email: </a:t>
            </a:r>
            <a:r>
              <a:rPr lang="en-US" sz="2400" i="1" spc="-20" dirty="0">
                <a:latin typeface="Helvetica" pitchFamily="2" charset="0"/>
                <a:cs typeface="Tahoma"/>
                <a:hlinkClick r:id="rId2"/>
              </a:rPr>
              <a:t>Daniel.Trahan@Colorado.edu</a:t>
            </a:r>
            <a:endParaRPr lang="en-US" sz="2400" i="1" spc="-20" dirty="0">
              <a:latin typeface="Helvetica" pitchFamily="2" charset="0"/>
              <a:cs typeface="Tahoma"/>
            </a:endParaRPr>
          </a:p>
          <a:p>
            <a:pPr>
              <a:buFont typeface="Wingdings" pitchFamily="2" charset="2"/>
              <a:buChar char="§"/>
            </a:pPr>
            <a:r>
              <a:rPr lang="en-US" sz="2400" i="1" spc="-20" dirty="0">
                <a:latin typeface="Helvetica" pitchFamily="2" charset="0"/>
                <a:cs typeface="Tahoma"/>
              </a:rPr>
              <a:t>RC Homepage: </a:t>
            </a:r>
            <a:r>
              <a:rPr lang="en-US" sz="2400" i="1" spc="-20" dirty="0">
                <a:solidFill>
                  <a:schemeClr val="bg1">
                    <a:lumMod val="65000"/>
                  </a:schemeClr>
                </a:solidFill>
                <a:latin typeface="Helvetica" pitchFamily="2" charset="0"/>
                <a:cs typeface="Tahoma"/>
                <a:hlinkClick r:id="rId3"/>
              </a:rPr>
              <a:t>https://www.colorado.edu/rc</a:t>
            </a:r>
            <a:r>
              <a:rPr lang="en-US" sz="2400" i="1" spc="-20" dirty="0">
                <a:solidFill>
                  <a:schemeClr val="bg1">
                    <a:lumMod val="65000"/>
                  </a:schemeClr>
                </a:solidFill>
                <a:latin typeface="Helvetica" pitchFamily="2" charset="0"/>
                <a:cs typeface="Tahoma"/>
              </a:rPr>
              <a:t> </a:t>
            </a:r>
          </a:p>
          <a:p>
            <a:pPr>
              <a:buFont typeface="Wingdings" pitchFamily="2" charset="2"/>
              <a:buChar char="§"/>
            </a:pPr>
            <a:r>
              <a:rPr lang="en-US" sz="2400" i="1" spc="-20" dirty="0">
                <a:latin typeface="Helvetica" pitchFamily="2" charset="0"/>
                <a:cs typeface="Tahoma"/>
              </a:rPr>
              <a:t>RC Email: </a:t>
            </a:r>
            <a:r>
              <a:rPr lang="en-US" sz="2400" i="1" spc="-20" dirty="0">
                <a:latin typeface="Helvetica" pitchFamily="2" charset="0"/>
                <a:cs typeface="Tahoma"/>
                <a:hlinkClick r:id="rId4"/>
              </a:rPr>
              <a:t>rc-help@colorado.edu</a:t>
            </a:r>
            <a:endParaRPr lang="en-US" sz="2400" i="1" spc="-20" dirty="0">
              <a:latin typeface="Helvetica" pitchFamily="2" charset="0"/>
              <a:cs typeface="Tahoma"/>
            </a:endParaRPr>
          </a:p>
          <a:p>
            <a:pPr marL="0" indent="0">
              <a:buNone/>
            </a:pPr>
            <a:endParaRPr lang="en-US" sz="2400" i="1" spc="-20" dirty="0">
              <a:solidFill>
                <a:schemeClr val="bg1">
                  <a:lumMod val="65000"/>
                </a:schemeClr>
              </a:solidFill>
              <a:latin typeface="Helvetica" pitchFamily="2" charset="0"/>
              <a:cs typeface="Tahoma"/>
            </a:endParaRPr>
          </a:p>
          <a:p>
            <a:pPr marL="0" indent="0">
              <a:buNone/>
            </a:pPr>
            <a:r>
              <a:rPr lang="en-US" sz="2400" i="1" spc="-20" dirty="0">
                <a:solidFill>
                  <a:schemeClr val="bg1">
                    <a:lumMod val="65000"/>
                  </a:schemeClr>
                </a:solidFill>
                <a:latin typeface="Helvetica" pitchFamily="2" charset="0"/>
                <a:cs typeface="Tahoma"/>
              </a:rPr>
              <a:t>	</a:t>
            </a:r>
            <a:endParaRPr lang="en-US" sz="2400" spc="-20" dirty="0">
              <a:latin typeface="Helvetica" pitchFamily="2" charset="0"/>
              <a:cs typeface="Tahoma"/>
            </a:endParaRPr>
          </a:p>
          <a:p>
            <a:pPr>
              <a:buFont typeface="Wingdings" pitchFamily="2" charset="2"/>
              <a:buChar char="§"/>
            </a:pPr>
            <a:r>
              <a:rPr lang="en-US" sz="2400" spc="-20" dirty="0">
                <a:latin typeface="Helvetica" pitchFamily="2" charset="0"/>
                <a:cs typeface="Tahoma"/>
              </a:rPr>
              <a:t>Slides available for download at:</a:t>
            </a:r>
          </a:p>
          <a:p>
            <a:pPr>
              <a:buFont typeface="Wingdings" pitchFamily="2" charset="2"/>
              <a:buChar char="§"/>
            </a:pPr>
            <a:r>
              <a:rPr lang="en-US" i="1" spc="-20" dirty="0">
                <a:cs typeface="Tahoma"/>
                <a:hlinkClick r:id="rId5"/>
              </a:rPr>
              <a:t>https://github.com/ResearchComputing/Partition_and_QoS_Fall</a:t>
            </a:r>
            <a:r>
              <a:rPr lang="en-US" i="1" spc="-20">
                <a:cs typeface="Tahoma"/>
                <a:hlinkClick r:id="rId5"/>
              </a:rPr>
              <a:t>_2021</a:t>
            </a:r>
            <a:endParaRPr lang="en-US" i="1" spc="-20" dirty="0">
              <a:cs typeface="Tahoma"/>
            </a:endParaRPr>
          </a:p>
          <a:p>
            <a:pPr>
              <a:buFont typeface="Wingdings" pitchFamily="2" charset="2"/>
              <a:buChar char="§"/>
            </a:pPr>
            <a:endParaRPr lang="en-US" i="1" spc="-20" dirty="0">
              <a:cs typeface="Tahoma"/>
            </a:endParaRPr>
          </a:p>
          <a:p>
            <a:pPr>
              <a:buFont typeface="Wingdings" pitchFamily="2" charset="2"/>
              <a:buChar char="§"/>
            </a:pPr>
            <a:endParaRPr lang="en-US" sz="2400" i="1" spc="-20" dirty="0">
              <a:latin typeface="Helvetica" pitchFamily="2" charset="0"/>
              <a:cs typeface="Tahoma"/>
            </a:endParaRPr>
          </a:p>
        </p:txBody>
      </p:sp>
      <p:cxnSp>
        <p:nvCxnSpPr>
          <p:cNvPr id="10" name="Straight Connector 9">
            <a:extLst>
              <a:ext uri="{FF2B5EF4-FFF2-40B4-BE49-F238E27FC236}">
                <a16:creationId xmlns:a16="http://schemas.microsoft.com/office/drawing/2014/main" id="{C4976AF6-DA28-4E4C-8A41-27B751689041}"/>
              </a:ext>
            </a:extLst>
          </p:cNvPr>
          <p:cNvCxnSpPr>
            <a:cxnSpLocks/>
          </p:cNvCxnSpPr>
          <p:nvPr/>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
        <p:nvSpPr>
          <p:cNvPr id="4" name="Date Placeholder 3">
            <a:extLst>
              <a:ext uri="{FF2B5EF4-FFF2-40B4-BE49-F238E27FC236}">
                <a16:creationId xmlns:a16="http://schemas.microsoft.com/office/drawing/2014/main" id="{7657397C-DB85-CA45-81F7-95E3A2998B9A}"/>
              </a:ext>
            </a:extLst>
          </p:cNvPr>
          <p:cNvSpPr>
            <a:spLocks noGrp="1"/>
          </p:cNvSpPr>
          <p:nvPr>
            <p:ph type="dt" sz="half" idx="10"/>
          </p:nvPr>
        </p:nvSpPr>
        <p:spPr/>
        <p:txBody>
          <a:bodyPr/>
          <a:lstStyle/>
          <a:p>
            <a:r>
              <a:rPr lang="en-US" dirty="0"/>
              <a:t>11/11/21</a:t>
            </a:r>
          </a:p>
        </p:txBody>
      </p:sp>
      <p:sp>
        <p:nvSpPr>
          <p:cNvPr id="5" name="Footer Placeholder 4">
            <a:extLst>
              <a:ext uri="{FF2B5EF4-FFF2-40B4-BE49-F238E27FC236}">
                <a16:creationId xmlns:a16="http://schemas.microsoft.com/office/drawing/2014/main" id="{38DEF029-AE26-2C46-B5E0-BF9F3801589D}"/>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B1A4ED4B-B349-404A-A5C5-6D14BE0DCD40}"/>
              </a:ext>
            </a:extLst>
          </p:cNvPr>
          <p:cNvSpPr>
            <a:spLocks noGrp="1"/>
          </p:cNvSpPr>
          <p:nvPr>
            <p:ph type="sldNum" sz="quarter" idx="12"/>
          </p:nvPr>
        </p:nvSpPr>
        <p:spPr/>
        <p:txBody>
          <a:bodyPr/>
          <a:lstStyle/>
          <a:p>
            <a:fld id="{DD321DBF-325B-3546-BAAF-4F6E3B3181FF}" type="slidenum">
              <a:rPr lang="en-US" smtClean="0"/>
              <a:t>2</a:t>
            </a:fld>
            <a:endParaRPr lang="en-US"/>
          </a:p>
        </p:txBody>
      </p:sp>
    </p:spTree>
    <p:extLst>
      <p:ext uri="{BB962C8B-B14F-4D97-AF65-F5344CB8AC3E}">
        <p14:creationId xmlns:p14="http://schemas.microsoft.com/office/powerpoint/2010/main" val="5265873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F296F-8A13-415A-B6CE-4169EDCE8068}"/>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E1398E95-20F8-4E1F-8226-22C5F462257C}"/>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08B424FE-F967-478B-A3C7-0D02A7A515A3}"/>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98E4F2B9-CBE9-442B-85DA-40FC7E034EA5}"/>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F297F91B-77B3-474B-97C5-B502BDBA58BE}"/>
              </a:ext>
            </a:extLst>
          </p:cNvPr>
          <p:cNvSpPr>
            <a:spLocks noGrp="1"/>
          </p:cNvSpPr>
          <p:nvPr>
            <p:ph type="sldNum" sz="quarter" idx="12"/>
          </p:nvPr>
        </p:nvSpPr>
        <p:spPr/>
        <p:txBody>
          <a:bodyPr/>
          <a:lstStyle/>
          <a:p>
            <a:fld id="{DD321DBF-325B-3546-BAAF-4F6E3B3181FF}" type="slidenum">
              <a:rPr lang="en-US" smtClean="0"/>
              <a:t>20</a:t>
            </a:fld>
            <a:endParaRPr lang="en-US"/>
          </a:p>
        </p:txBody>
      </p:sp>
    </p:spTree>
    <p:extLst>
      <p:ext uri="{BB962C8B-B14F-4D97-AF65-F5344CB8AC3E}">
        <p14:creationId xmlns:p14="http://schemas.microsoft.com/office/powerpoint/2010/main" val="8066597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71588-4ADF-DE4F-BDC1-081D926431D6}"/>
              </a:ext>
            </a:extLst>
          </p:cNvPr>
          <p:cNvSpPr>
            <a:spLocks noGrp="1"/>
          </p:cNvSpPr>
          <p:nvPr>
            <p:ph type="title"/>
          </p:nvPr>
        </p:nvSpPr>
        <p:spPr>
          <a:xfrm>
            <a:off x="838200" y="320634"/>
            <a:ext cx="10515600" cy="1325563"/>
          </a:xfrm>
        </p:spPr>
        <p:txBody>
          <a:bodyPr/>
          <a:lstStyle/>
          <a:p>
            <a:r>
              <a:rPr lang="en-US" dirty="0">
                <a:latin typeface="Helvetica Light"/>
              </a:rPr>
              <a:t>Thank you!</a:t>
            </a:r>
          </a:p>
        </p:txBody>
      </p:sp>
      <p:sp>
        <p:nvSpPr>
          <p:cNvPr id="3" name="Content Placeholder 2">
            <a:extLst>
              <a:ext uri="{FF2B5EF4-FFF2-40B4-BE49-F238E27FC236}">
                <a16:creationId xmlns:a16="http://schemas.microsoft.com/office/drawing/2014/main" id="{A3257E0A-99FA-1043-B4EA-59C3E900CF91}"/>
              </a:ext>
            </a:extLst>
          </p:cNvPr>
          <p:cNvSpPr>
            <a:spLocks noGrp="1"/>
          </p:cNvSpPr>
          <p:nvPr>
            <p:ph idx="1"/>
          </p:nvPr>
        </p:nvSpPr>
        <p:spPr>
          <a:xfrm>
            <a:off x="439387" y="1444830"/>
            <a:ext cx="11363923" cy="4731393"/>
          </a:xfrm>
        </p:spPr>
        <p:txBody>
          <a:bodyPr>
            <a:normAutofit/>
          </a:bodyPr>
          <a:lstStyle/>
          <a:p>
            <a:pPr marL="25168" marR="59144">
              <a:lnSpc>
                <a:spcPct val="120000"/>
              </a:lnSpc>
              <a:spcBef>
                <a:spcPts val="188"/>
              </a:spcBef>
            </a:pPr>
            <a:r>
              <a:rPr lang="en-US" sz="2800" spc="-20" dirty="0">
                <a:cs typeface="Tahoma"/>
              </a:rPr>
              <a:t>Please fill out the survey: 	</a:t>
            </a:r>
            <a:r>
              <a:rPr lang="en-US" sz="2800" spc="-20" dirty="0">
                <a:solidFill>
                  <a:schemeClr val="bg1">
                    <a:lumMod val="65000"/>
                  </a:schemeClr>
                </a:solidFill>
                <a:cs typeface="Tahoma"/>
                <a:hlinkClick r:id="rId2"/>
              </a:rPr>
              <a:t>http://tinyurl.com/curc-survey18</a:t>
            </a:r>
            <a:r>
              <a:rPr lang="en-US" sz="2800" spc="-20" dirty="0">
                <a:solidFill>
                  <a:schemeClr val="bg1">
                    <a:lumMod val="65000"/>
                  </a:schemeClr>
                </a:solidFill>
                <a:cs typeface="Tahoma"/>
              </a:rPr>
              <a:t> </a:t>
            </a:r>
            <a:endParaRPr lang="en-US" sz="600" spc="-20" dirty="0">
              <a:cs typeface="Tahoma"/>
            </a:endParaRPr>
          </a:p>
          <a:p>
            <a:pPr marR="59144">
              <a:lnSpc>
                <a:spcPct val="120000"/>
              </a:lnSpc>
              <a:spcBef>
                <a:spcPts val="188"/>
              </a:spcBef>
            </a:pPr>
            <a:r>
              <a:rPr lang="en-US" sz="2800" spc="-20" dirty="0">
                <a:cs typeface="Tahoma"/>
              </a:rPr>
              <a:t>Contact information: 		</a:t>
            </a:r>
            <a:r>
              <a:rPr lang="en-US" sz="2800" spc="-20" dirty="0">
                <a:solidFill>
                  <a:schemeClr val="bg1">
                    <a:lumMod val="65000"/>
                  </a:schemeClr>
                </a:solidFill>
                <a:cs typeface="Tahoma"/>
                <a:hlinkClick r:id="rId3"/>
              </a:rPr>
              <a:t>rc-help@Colorado.edu</a:t>
            </a:r>
            <a:endParaRPr lang="en-US" sz="2800" spc="-20" dirty="0">
              <a:solidFill>
                <a:schemeClr val="bg1">
                  <a:lumMod val="65000"/>
                </a:schemeClr>
              </a:solidFill>
              <a:cs typeface="Tahoma"/>
            </a:endParaRPr>
          </a:p>
          <a:p>
            <a:pPr marR="59144">
              <a:lnSpc>
                <a:spcPct val="120000"/>
              </a:lnSpc>
              <a:spcBef>
                <a:spcPts val="188"/>
              </a:spcBef>
            </a:pPr>
            <a:r>
              <a:rPr lang="en-US" sz="2800" spc="-50" dirty="0">
                <a:cs typeface="Tahoma"/>
              </a:rPr>
              <a:t>Slides:</a:t>
            </a:r>
            <a:r>
              <a:rPr lang="en-US" sz="2800" spc="-50" dirty="0">
                <a:solidFill>
                  <a:srgbClr val="999999"/>
                </a:solidFill>
                <a:cs typeface="Tahoma"/>
              </a:rPr>
              <a:t> </a:t>
            </a:r>
            <a:r>
              <a:rPr lang="en-US" sz="2800" i="1" spc="-20" dirty="0">
                <a:latin typeface="Helvetica" pitchFamily="2" charset="0"/>
                <a:cs typeface="Tahoma"/>
                <a:hlinkClick r:id="rId4"/>
              </a:rPr>
              <a:t>https://github.com/ResearchComputing/Partition_and_QoS_Fall_2020</a:t>
            </a:r>
            <a:endParaRPr lang="en-US" sz="2800" i="1" spc="-20" dirty="0">
              <a:latin typeface="Helvetica" pitchFamily="2" charset="0"/>
              <a:cs typeface="Tahoma"/>
            </a:endParaRPr>
          </a:p>
          <a:p>
            <a:pPr marR="59144">
              <a:lnSpc>
                <a:spcPct val="120000"/>
              </a:lnSpc>
              <a:spcBef>
                <a:spcPts val="188"/>
              </a:spcBef>
            </a:pPr>
            <a:r>
              <a:rPr lang="en-US" sz="2800" spc="-50" dirty="0">
                <a:cs typeface="Tahoma"/>
              </a:rPr>
              <a:t>Documentation:</a:t>
            </a:r>
          </a:p>
          <a:p>
            <a:pPr marL="0" marR="59144" indent="0">
              <a:lnSpc>
                <a:spcPct val="120000"/>
              </a:lnSpc>
              <a:spcBef>
                <a:spcPts val="188"/>
              </a:spcBef>
              <a:buNone/>
            </a:pPr>
            <a:r>
              <a:rPr lang="en-US" sz="2800" spc="-50" dirty="0">
                <a:cs typeface="Tahoma"/>
              </a:rPr>
              <a:t>   </a:t>
            </a:r>
            <a:r>
              <a:rPr lang="en-US" sz="2800" i="1" spc="-50" dirty="0">
                <a:cs typeface="Tahoma"/>
                <a:hlinkClick r:id="rId5"/>
              </a:rPr>
              <a:t>https://curc.readthedocs.io/en/latest/running-jobs/job-resources.html</a:t>
            </a:r>
            <a:endParaRPr lang="en-US" sz="2800" i="1" spc="-50" dirty="0">
              <a:cs typeface="Tahoma"/>
            </a:endParaRPr>
          </a:p>
          <a:p>
            <a:pPr marL="0" marR="59144" indent="0">
              <a:lnSpc>
                <a:spcPct val="120000"/>
              </a:lnSpc>
              <a:spcBef>
                <a:spcPts val="188"/>
              </a:spcBef>
              <a:buNone/>
            </a:pPr>
            <a:endParaRPr lang="en-US" sz="2800" spc="-50" dirty="0">
              <a:cs typeface="Tahoma"/>
            </a:endParaRPr>
          </a:p>
        </p:txBody>
      </p:sp>
      <p:sp>
        <p:nvSpPr>
          <p:cNvPr id="4" name="Date Placeholder 3">
            <a:extLst>
              <a:ext uri="{FF2B5EF4-FFF2-40B4-BE49-F238E27FC236}">
                <a16:creationId xmlns:a16="http://schemas.microsoft.com/office/drawing/2014/main" id="{C59E7906-405D-9647-842D-F969EBC4F77D}"/>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3E789D65-11EC-C548-A07F-B32BFF984FB4}"/>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655A8915-9014-7C47-A36D-EE048CF50950}"/>
              </a:ext>
            </a:extLst>
          </p:cNvPr>
          <p:cNvSpPr>
            <a:spLocks noGrp="1"/>
          </p:cNvSpPr>
          <p:nvPr>
            <p:ph type="sldNum" sz="quarter" idx="12"/>
          </p:nvPr>
        </p:nvSpPr>
        <p:spPr/>
        <p:txBody>
          <a:bodyPr/>
          <a:lstStyle/>
          <a:p>
            <a:fld id="{DD321DBF-325B-3546-BAAF-4F6E3B3181FF}" type="slidenum">
              <a:rPr lang="en-US" smtClean="0"/>
              <a:pPr/>
              <a:t>21</a:t>
            </a:fld>
            <a:endParaRPr lang="en-US" dirty="0"/>
          </a:p>
        </p:txBody>
      </p:sp>
    </p:spTree>
    <p:extLst>
      <p:ext uri="{BB962C8B-B14F-4D97-AF65-F5344CB8AC3E}">
        <p14:creationId xmlns:p14="http://schemas.microsoft.com/office/powerpoint/2010/main" val="547453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1DF4B-7AA2-8B40-8162-39DDF5CC3981}"/>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2894144B-C67C-3C4C-B875-C74D09C2EC93}"/>
              </a:ext>
            </a:extLst>
          </p:cNvPr>
          <p:cNvSpPr>
            <a:spLocks noGrp="1"/>
          </p:cNvSpPr>
          <p:nvPr>
            <p:ph idx="1"/>
          </p:nvPr>
        </p:nvSpPr>
        <p:spPr/>
        <p:txBody>
          <a:bodyPr/>
          <a:lstStyle/>
          <a:p>
            <a:r>
              <a:rPr lang="en-US" dirty="0"/>
              <a:t>What is a Partition</a:t>
            </a:r>
          </a:p>
          <a:p>
            <a:r>
              <a:rPr lang="en-US" dirty="0"/>
              <a:t>Summit Partitions</a:t>
            </a:r>
          </a:p>
          <a:p>
            <a:pPr lvl="1"/>
            <a:r>
              <a:rPr lang="en-US" dirty="0"/>
              <a:t>shas</a:t>
            </a:r>
          </a:p>
          <a:p>
            <a:pPr lvl="1"/>
            <a:r>
              <a:rPr lang="en-US" dirty="0" err="1"/>
              <a:t>sgpu</a:t>
            </a:r>
            <a:endParaRPr lang="en-US" dirty="0"/>
          </a:p>
          <a:p>
            <a:pPr lvl="1"/>
            <a:r>
              <a:rPr lang="en-US" dirty="0" err="1"/>
              <a:t>smem</a:t>
            </a:r>
            <a:endParaRPr lang="en-US" dirty="0"/>
          </a:p>
          <a:p>
            <a:pPr lvl="1"/>
            <a:r>
              <a:rPr lang="en-US" dirty="0"/>
              <a:t>Others</a:t>
            </a:r>
          </a:p>
          <a:p>
            <a:r>
              <a:rPr lang="en-US" dirty="0"/>
              <a:t>Summit QoS</a:t>
            </a:r>
          </a:p>
          <a:p>
            <a:r>
              <a:rPr lang="en-US" dirty="0"/>
              <a:t>Using Partitions and QoS in a Job</a:t>
            </a:r>
          </a:p>
        </p:txBody>
      </p:sp>
      <p:sp>
        <p:nvSpPr>
          <p:cNvPr id="4" name="Date Placeholder 3">
            <a:extLst>
              <a:ext uri="{FF2B5EF4-FFF2-40B4-BE49-F238E27FC236}">
                <a16:creationId xmlns:a16="http://schemas.microsoft.com/office/drawing/2014/main" id="{1970CF65-CADC-1B45-85DF-87C6E06B3380}"/>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F5E3843A-86B8-4A48-83C9-683C4D9B3BA7}"/>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48B69397-F7F7-3C40-9966-55A0B27112D0}"/>
              </a:ext>
            </a:extLst>
          </p:cNvPr>
          <p:cNvSpPr>
            <a:spLocks noGrp="1"/>
          </p:cNvSpPr>
          <p:nvPr>
            <p:ph type="sldNum" sz="quarter" idx="12"/>
          </p:nvPr>
        </p:nvSpPr>
        <p:spPr/>
        <p:txBody>
          <a:bodyPr/>
          <a:lstStyle/>
          <a:p>
            <a:fld id="{DD321DBF-325B-3546-BAAF-4F6E3B3181FF}" type="slidenum">
              <a:rPr lang="en-US" smtClean="0"/>
              <a:t>3</a:t>
            </a:fld>
            <a:endParaRPr lang="en-US"/>
          </a:p>
        </p:txBody>
      </p:sp>
    </p:spTree>
    <p:extLst>
      <p:ext uri="{BB962C8B-B14F-4D97-AF65-F5344CB8AC3E}">
        <p14:creationId xmlns:p14="http://schemas.microsoft.com/office/powerpoint/2010/main" val="1419216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6195-DD8F-4B81-89A1-5188069A7E91}"/>
              </a:ext>
            </a:extLst>
          </p:cNvPr>
          <p:cNvSpPr>
            <a:spLocks noGrp="1"/>
          </p:cNvSpPr>
          <p:nvPr>
            <p:ph type="title"/>
          </p:nvPr>
        </p:nvSpPr>
        <p:spPr/>
        <p:txBody>
          <a:bodyPr/>
          <a:lstStyle/>
          <a:p>
            <a:r>
              <a:rPr lang="en-US" dirty="0"/>
              <a:t>Quick note</a:t>
            </a:r>
          </a:p>
        </p:txBody>
      </p:sp>
      <p:sp>
        <p:nvSpPr>
          <p:cNvPr id="3" name="Content Placeholder 2">
            <a:extLst>
              <a:ext uri="{FF2B5EF4-FFF2-40B4-BE49-F238E27FC236}">
                <a16:creationId xmlns:a16="http://schemas.microsoft.com/office/drawing/2014/main" id="{88AED666-ECE8-410B-B75A-C5D6B6880EBD}"/>
              </a:ext>
            </a:extLst>
          </p:cNvPr>
          <p:cNvSpPr>
            <a:spLocks noGrp="1"/>
          </p:cNvSpPr>
          <p:nvPr>
            <p:ph idx="1"/>
          </p:nvPr>
        </p:nvSpPr>
        <p:spPr/>
        <p:txBody>
          <a:bodyPr/>
          <a:lstStyle/>
          <a:p>
            <a:r>
              <a:rPr lang="en-US" dirty="0"/>
              <a:t>Clusters come in all shapes and sizes, so much of the information here may not apply to other systems. HPC is a very diverse landscape so make sure you check with the system administrators of whichever cluster you are using.</a:t>
            </a:r>
          </a:p>
        </p:txBody>
      </p:sp>
      <p:sp>
        <p:nvSpPr>
          <p:cNvPr id="4" name="Date Placeholder 3">
            <a:extLst>
              <a:ext uri="{FF2B5EF4-FFF2-40B4-BE49-F238E27FC236}">
                <a16:creationId xmlns:a16="http://schemas.microsoft.com/office/drawing/2014/main" id="{E774C143-5A96-4E42-B404-F812547F4B98}"/>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35F885AF-7C80-41CF-B80E-69EC74C9840B}"/>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E1F5E9F6-AE28-4F6C-A426-7B2F476F1ADC}"/>
              </a:ext>
            </a:extLst>
          </p:cNvPr>
          <p:cNvSpPr>
            <a:spLocks noGrp="1"/>
          </p:cNvSpPr>
          <p:nvPr>
            <p:ph type="sldNum" sz="quarter" idx="12"/>
          </p:nvPr>
        </p:nvSpPr>
        <p:spPr/>
        <p:txBody>
          <a:bodyPr/>
          <a:lstStyle/>
          <a:p>
            <a:fld id="{DD321DBF-325B-3546-BAAF-4F6E3B3181FF}" type="slidenum">
              <a:rPr lang="en-US" smtClean="0"/>
              <a:t>4</a:t>
            </a:fld>
            <a:endParaRPr lang="en-US"/>
          </a:p>
        </p:txBody>
      </p:sp>
    </p:spTree>
    <p:extLst>
      <p:ext uri="{BB962C8B-B14F-4D97-AF65-F5344CB8AC3E}">
        <p14:creationId xmlns:p14="http://schemas.microsoft.com/office/powerpoint/2010/main" val="729868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AB6E6-8520-4FDE-AB1E-E845E8026F46}"/>
              </a:ext>
            </a:extLst>
          </p:cNvPr>
          <p:cNvSpPr>
            <a:spLocks noGrp="1"/>
          </p:cNvSpPr>
          <p:nvPr>
            <p:ph type="title"/>
          </p:nvPr>
        </p:nvSpPr>
        <p:spPr/>
        <p:txBody>
          <a:bodyPr/>
          <a:lstStyle/>
          <a:p>
            <a:r>
              <a:rPr lang="en-US" dirty="0"/>
              <a:t>What is a Partition</a:t>
            </a:r>
          </a:p>
        </p:txBody>
      </p:sp>
      <p:sp>
        <p:nvSpPr>
          <p:cNvPr id="3" name="Content Placeholder 2">
            <a:extLst>
              <a:ext uri="{FF2B5EF4-FFF2-40B4-BE49-F238E27FC236}">
                <a16:creationId xmlns:a16="http://schemas.microsoft.com/office/drawing/2014/main" id="{C66C99FF-20BB-4F2D-8EEC-474D21319F55}"/>
              </a:ext>
            </a:extLst>
          </p:cNvPr>
          <p:cNvSpPr>
            <a:spLocks noGrp="1"/>
          </p:cNvSpPr>
          <p:nvPr>
            <p:ph idx="1"/>
          </p:nvPr>
        </p:nvSpPr>
        <p:spPr/>
        <p:txBody>
          <a:bodyPr/>
          <a:lstStyle/>
          <a:p>
            <a:r>
              <a:rPr lang="en-US" dirty="0"/>
              <a:t>Research Computing offers a variety of different node types for users to utilize.</a:t>
            </a:r>
          </a:p>
          <a:p>
            <a:r>
              <a:rPr lang="en-US" dirty="0"/>
              <a:t>A </a:t>
            </a:r>
            <a:r>
              <a:rPr lang="en-US" b="1" dirty="0"/>
              <a:t>partition</a:t>
            </a:r>
            <a:r>
              <a:rPr lang="en-US" dirty="0"/>
              <a:t> is a grouping of node types that offer specialized features that are not found in our most common node.</a:t>
            </a:r>
          </a:p>
          <a:p>
            <a:pPr lvl="1"/>
            <a:r>
              <a:rPr lang="en-US" dirty="0"/>
              <a:t>Each node type offers different resource limits.</a:t>
            </a:r>
          </a:p>
          <a:p>
            <a:r>
              <a:rPr lang="en-US" dirty="0"/>
              <a:t>By default the partition is “</a:t>
            </a:r>
            <a:r>
              <a:rPr lang="en-US" dirty="0">
                <a:latin typeface="Consolas" panose="020B0609020204030204" pitchFamily="49" charset="0"/>
              </a:rPr>
              <a:t>shas</a:t>
            </a:r>
            <a:r>
              <a:rPr lang="en-US" dirty="0"/>
              <a:t>” is selected and should be used for most jobs.</a:t>
            </a:r>
          </a:p>
          <a:p>
            <a:r>
              <a:rPr lang="en-US" dirty="0"/>
              <a:t>For a full guide of Partitions, checkout our docs!</a:t>
            </a:r>
          </a:p>
          <a:p>
            <a:pPr lvl="1"/>
            <a:r>
              <a:rPr lang="en-US" dirty="0">
                <a:hlinkClick r:id="rId2"/>
              </a:rPr>
              <a:t>https://curc.readthedocs.io/en/latest/running-jobs/job-resources.html#partitions</a:t>
            </a:r>
            <a:endParaRPr lang="en-US" dirty="0"/>
          </a:p>
          <a:p>
            <a:endParaRPr lang="en-US" dirty="0"/>
          </a:p>
        </p:txBody>
      </p:sp>
      <p:sp>
        <p:nvSpPr>
          <p:cNvPr id="4" name="Date Placeholder 3">
            <a:extLst>
              <a:ext uri="{FF2B5EF4-FFF2-40B4-BE49-F238E27FC236}">
                <a16:creationId xmlns:a16="http://schemas.microsoft.com/office/drawing/2014/main" id="{A9A7A8BA-65C4-441B-BA92-E0C3B73F98F4}"/>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5A39A359-6515-4DE0-8B5D-CD876DB190BD}"/>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E7A90586-F9F9-4F74-9F05-D6FD6A8D1B11}"/>
              </a:ext>
            </a:extLst>
          </p:cNvPr>
          <p:cNvSpPr>
            <a:spLocks noGrp="1"/>
          </p:cNvSpPr>
          <p:nvPr>
            <p:ph type="sldNum" sz="quarter" idx="12"/>
          </p:nvPr>
        </p:nvSpPr>
        <p:spPr/>
        <p:txBody>
          <a:bodyPr/>
          <a:lstStyle/>
          <a:p>
            <a:fld id="{DD321DBF-325B-3546-BAAF-4F6E3B3181FF}" type="slidenum">
              <a:rPr lang="en-US" smtClean="0"/>
              <a:t>5</a:t>
            </a:fld>
            <a:endParaRPr lang="en-US"/>
          </a:p>
        </p:txBody>
      </p:sp>
    </p:spTree>
    <p:extLst>
      <p:ext uri="{BB962C8B-B14F-4D97-AF65-F5344CB8AC3E}">
        <p14:creationId xmlns:p14="http://schemas.microsoft.com/office/powerpoint/2010/main" val="3079579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CD171-DEBB-42D9-A728-272D7D16B499}"/>
              </a:ext>
            </a:extLst>
          </p:cNvPr>
          <p:cNvSpPr>
            <a:spLocks noGrp="1"/>
          </p:cNvSpPr>
          <p:nvPr>
            <p:ph type="title"/>
          </p:nvPr>
        </p:nvSpPr>
        <p:spPr/>
        <p:txBody>
          <a:bodyPr/>
          <a:lstStyle/>
          <a:p>
            <a:r>
              <a:rPr lang="en-US" dirty="0"/>
              <a:t>The </a:t>
            </a:r>
            <a:r>
              <a:rPr lang="en-US" dirty="0">
                <a:latin typeface="Consolas" panose="020B0609020204030204" pitchFamily="49" charset="0"/>
              </a:rPr>
              <a:t>shas</a:t>
            </a:r>
            <a:r>
              <a:rPr lang="en-US" dirty="0"/>
              <a:t> partition</a:t>
            </a:r>
          </a:p>
        </p:txBody>
      </p:sp>
      <p:sp>
        <p:nvSpPr>
          <p:cNvPr id="3" name="Content Placeholder 2">
            <a:extLst>
              <a:ext uri="{FF2B5EF4-FFF2-40B4-BE49-F238E27FC236}">
                <a16:creationId xmlns:a16="http://schemas.microsoft.com/office/drawing/2014/main" id="{FF8106B2-B02B-49E1-BC9E-56CBEA359004}"/>
              </a:ext>
            </a:extLst>
          </p:cNvPr>
          <p:cNvSpPr>
            <a:spLocks noGrp="1"/>
          </p:cNvSpPr>
          <p:nvPr>
            <p:ph idx="1"/>
          </p:nvPr>
        </p:nvSpPr>
        <p:spPr/>
        <p:txBody>
          <a:bodyPr/>
          <a:lstStyle/>
          <a:p>
            <a:r>
              <a:rPr lang="en-US" dirty="0"/>
              <a:t>Summit’s most common partition for users.</a:t>
            </a:r>
          </a:p>
          <a:p>
            <a:pPr lvl="1"/>
            <a:r>
              <a:rPr lang="en-US" dirty="0">
                <a:latin typeface="Consolas" panose="020B0609020204030204" pitchFamily="49" charset="0"/>
              </a:rPr>
              <a:t>shas</a:t>
            </a:r>
            <a:r>
              <a:rPr lang="en-US" dirty="0"/>
              <a:t> = </a:t>
            </a:r>
            <a:r>
              <a:rPr lang="en-US" dirty="0">
                <a:solidFill>
                  <a:srgbClr val="FF0000"/>
                </a:solidFill>
              </a:rPr>
              <a:t>S</a:t>
            </a:r>
            <a:r>
              <a:rPr lang="en-US" dirty="0"/>
              <a:t>ummit </a:t>
            </a:r>
            <a:r>
              <a:rPr lang="en-US" dirty="0">
                <a:solidFill>
                  <a:srgbClr val="FF0000"/>
                </a:solidFill>
              </a:rPr>
              <a:t>Has</a:t>
            </a:r>
            <a:r>
              <a:rPr lang="en-US" dirty="0"/>
              <a:t>well Node</a:t>
            </a:r>
          </a:p>
          <a:p>
            <a:pPr lvl="1"/>
            <a:r>
              <a:rPr lang="en-US" dirty="0"/>
              <a:t>Selected by default if no partition is provided</a:t>
            </a:r>
          </a:p>
          <a:p>
            <a:r>
              <a:rPr lang="en-US" dirty="0"/>
              <a:t>Node Details</a:t>
            </a:r>
          </a:p>
          <a:p>
            <a:pPr lvl="1"/>
            <a:r>
              <a:rPr lang="en-US" dirty="0"/>
              <a:t>Node Count: 	380 Nodes</a:t>
            </a:r>
          </a:p>
          <a:p>
            <a:pPr lvl="1"/>
            <a:r>
              <a:rPr lang="en-US" dirty="0"/>
              <a:t>Core Count: 	24 cores</a:t>
            </a:r>
          </a:p>
          <a:p>
            <a:pPr lvl="1"/>
            <a:r>
              <a:rPr lang="en-US" dirty="0"/>
              <a:t>Memory limit: 	4.84 GB per Core (Max: 116 GB)</a:t>
            </a:r>
          </a:p>
          <a:p>
            <a:r>
              <a:rPr lang="en-US" dirty="0"/>
              <a:t>Queue wait: Usually very active but little wait if Allocation is not heavily used.</a:t>
            </a:r>
          </a:p>
          <a:p>
            <a:endParaRPr lang="en-US" dirty="0"/>
          </a:p>
        </p:txBody>
      </p:sp>
      <p:sp>
        <p:nvSpPr>
          <p:cNvPr id="4" name="Date Placeholder 3">
            <a:extLst>
              <a:ext uri="{FF2B5EF4-FFF2-40B4-BE49-F238E27FC236}">
                <a16:creationId xmlns:a16="http://schemas.microsoft.com/office/drawing/2014/main" id="{60B70E2D-A7E5-4FF5-BA41-3D13A30338C0}"/>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BCB19C72-03ED-4908-8627-D8C4ED7968DC}"/>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32622FD9-FB91-432E-B693-5A60BBA41BE1}"/>
              </a:ext>
            </a:extLst>
          </p:cNvPr>
          <p:cNvSpPr>
            <a:spLocks noGrp="1"/>
          </p:cNvSpPr>
          <p:nvPr>
            <p:ph type="sldNum" sz="quarter" idx="12"/>
          </p:nvPr>
        </p:nvSpPr>
        <p:spPr/>
        <p:txBody>
          <a:bodyPr/>
          <a:lstStyle/>
          <a:p>
            <a:fld id="{DD321DBF-325B-3546-BAAF-4F6E3B3181FF}" type="slidenum">
              <a:rPr lang="en-US" smtClean="0"/>
              <a:t>6</a:t>
            </a:fld>
            <a:endParaRPr lang="en-US"/>
          </a:p>
        </p:txBody>
      </p:sp>
    </p:spTree>
    <p:extLst>
      <p:ext uri="{BB962C8B-B14F-4D97-AF65-F5344CB8AC3E}">
        <p14:creationId xmlns:p14="http://schemas.microsoft.com/office/powerpoint/2010/main" val="176593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9633E-F595-4CD9-87C5-7B75FC8576A6}"/>
              </a:ext>
            </a:extLst>
          </p:cNvPr>
          <p:cNvSpPr>
            <a:spLocks noGrp="1"/>
          </p:cNvSpPr>
          <p:nvPr>
            <p:ph type="title"/>
          </p:nvPr>
        </p:nvSpPr>
        <p:spPr/>
        <p:txBody>
          <a:bodyPr/>
          <a:lstStyle/>
          <a:p>
            <a:r>
              <a:rPr lang="en-US" dirty="0"/>
              <a:t>The </a:t>
            </a:r>
            <a:r>
              <a:rPr lang="en-US" dirty="0" err="1">
                <a:latin typeface="Consolas" panose="020B0609020204030204" pitchFamily="49" charset="0"/>
              </a:rPr>
              <a:t>sgpu</a:t>
            </a:r>
            <a:r>
              <a:rPr lang="en-US" dirty="0"/>
              <a:t> partition</a:t>
            </a:r>
          </a:p>
        </p:txBody>
      </p:sp>
      <p:sp>
        <p:nvSpPr>
          <p:cNvPr id="3" name="Content Placeholder 2">
            <a:extLst>
              <a:ext uri="{FF2B5EF4-FFF2-40B4-BE49-F238E27FC236}">
                <a16:creationId xmlns:a16="http://schemas.microsoft.com/office/drawing/2014/main" id="{10049BE7-2603-47E8-8BA4-E2322F79A7A2}"/>
              </a:ext>
            </a:extLst>
          </p:cNvPr>
          <p:cNvSpPr>
            <a:spLocks noGrp="1"/>
          </p:cNvSpPr>
          <p:nvPr>
            <p:ph idx="1"/>
          </p:nvPr>
        </p:nvSpPr>
        <p:spPr/>
        <p:txBody>
          <a:bodyPr>
            <a:normAutofit lnSpcReduction="10000"/>
          </a:bodyPr>
          <a:lstStyle/>
          <a:p>
            <a:r>
              <a:rPr lang="en-US" dirty="0"/>
              <a:t>Summit’s specialized GPU partition.</a:t>
            </a:r>
          </a:p>
          <a:p>
            <a:r>
              <a:rPr lang="en-US" dirty="0"/>
              <a:t>Each node is equipped with a 2 </a:t>
            </a:r>
            <a:r>
              <a:rPr lang="en-US" dirty="0" err="1"/>
              <a:t>Tegra</a:t>
            </a:r>
            <a:r>
              <a:rPr lang="en-US" dirty="0"/>
              <a:t> K80 Nvidia GPUs</a:t>
            </a:r>
          </a:p>
          <a:p>
            <a:r>
              <a:rPr lang="en-US" dirty="0"/>
              <a:t>Not specialized for Machine learning!</a:t>
            </a:r>
          </a:p>
          <a:p>
            <a:r>
              <a:rPr lang="en-US" dirty="0"/>
              <a:t>Node Details:</a:t>
            </a:r>
          </a:p>
          <a:p>
            <a:pPr lvl="1"/>
            <a:r>
              <a:rPr lang="en-US" dirty="0"/>
              <a:t>Node count: 	10</a:t>
            </a:r>
          </a:p>
          <a:p>
            <a:pPr lvl="1"/>
            <a:r>
              <a:rPr lang="en-US" dirty="0"/>
              <a:t>Core count: 	24</a:t>
            </a:r>
          </a:p>
          <a:p>
            <a:pPr lvl="1"/>
            <a:r>
              <a:rPr lang="en-US" dirty="0"/>
              <a:t>Memory:		4.84 GB per core</a:t>
            </a:r>
          </a:p>
          <a:p>
            <a:r>
              <a:rPr lang="en-US" dirty="0"/>
              <a:t>GPU Details:</a:t>
            </a:r>
          </a:p>
          <a:p>
            <a:pPr lvl="1"/>
            <a:r>
              <a:rPr lang="en-US" dirty="0"/>
              <a:t>4992 CUDA Cores</a:t>
            </a:r>
          </a:p>
          <a:p>
            <a:pPr lvl="1"/>
            <a:r>
              <a:rPr lang="en-US" dirty="0"/>
              <a:t>24 GB of Graphical RAM</a:t>
            </a:r>
          </a:p>
          <a:p>
            <a:r>
              <a:rPr lang="en-US" dirty="0"/>
              <a:t>Queue wait: Can vary substantially depending on time of year.</a:t>
            </a:r>
          </a:p>
        </p:txBody>
      </p:sp>
      <p:sp>
        <p:nvSpPr>
          <p:cNvPr id="4" name="Date Placeholder 3">
            <a:extLst>
              <a:ext uri="{FF2B5EF4-FFF2-40B4-BE49-F238E27FC236}">
                <a16:creationId xmlns:a16="http://schemas.microsoft.com/office/drawing/2014/main" id="{EF98DCBE-005F-4D73-81BC-63BDF2DE0B10}"/>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C80C6D56-4E7A-4BC6-8C91-5F89F89348D3}"/>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FF604F39-CE29-43D8-A99F-A64762BB667B}"/>
              </a:ext>
            </a:extLst>
          </p:cNvPr>
          <p:cNvSpPr>
            <a:spLocks noGrp="1"/>
          </p:cNvSpPr>
          <p:nvPr>
            <p:ph type="sldNum" sz="quarter" idx="12"/>
          </p:nvPr>
        </p:nvSpPr>
        <p:spPr/>
        <p:txBody>
          <a:bodyPr/>
          <a:lstStyle/>
          <a:p>
            <a:fld id="{DD321DBF-325B-3546-BAAF-4F6E3B3181FF}" type="slidenum">
              <a:rPr lang="en-US" smtClean="0"/>
              <a:t>7</a:t>
            </a:fld>
            <a:endParaRPr lang="en-US"/>
          </a:p>
        </p:txBody>
      </p:sp>
    </p:spTree>
    <p:extLst>
      <p:ext uri="{BB962C8B-B14F-4D97-AF65-F5344CB8AC3E}">
        <p14:creationId xmlns:p14="http://schemas.microsoft.com/office/powerpoint/2010/main" val="738749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2DFA4-0085-446D-AC6A-87F9B6DA5091}"/>
              </a:ext>
            </a:extLst>
          </p:cNvPr>
          <p:cNvSpPr>
            <a:spLocks noGrp="1"/>
          </p:cNvSpPr>
          <p:nvPr>
            <p:ph type="title"/>
          </p:nvPr>
        </p:nvSpPr>
        <p:spPr/>
        <p:txBody>
          <a:bodyPr>
            <a:normAutofit/>
          </a:bodyPr>
          <a:lstStyle/>
          <a:p>
            <a:r>
              <a:rPr lang="en-US" dirty="0"/>
              <a:t>The </a:t>
            </a:r>
            <a:r>
              <a:rPr lang="en-US" dirty="0" err="1">
                <a:latin typeface="Consolas" panose="020B0609020204030204" pitchFamily="49" charset="0"/>
              </a:rPr>
              <a:t>smem</a:t>
            </a:r>
            <a:r>
              <a:rPr lang="en-US" dirty="0">
                <a:latin typeface="Helvetica Light" panose="020B0403020202020204"/>
              </a:rPr>
              <a:t> partition</a:t>
            </a:r>
            <a:endParaRPr lang="en-US" dirty="0">
              <a:latin typeface="Consolas" panose="020B0609020204030204" pitchFamily="49" charset="0"/>
            </a:endParaRPr>
          </a:p>
        </p:txBody>
      </p:sp>
      <p:sp>
        <p:nvSpPr>
          <p:cNvPr id="3" name="Content Placeholder 2">
            <a:extLst>
              <a:ext uri="{FF2B5EF4-FFF2-40B4-BE49-F238E27FC236}">
                <a16:creationId xmlns:a16="http://schemas.microsoft.com/office/drawing/2014/main" id="{791B43F8-C6CC-41C6-B45E-8FA343880A1D}"/>
              </a:ext>
            </a:extLst>
          </p:cNvPr>
          <p:cNvSpPr>
            <a:spLocks noGrp="1"/>
          </p:cNvSpPr>
          <p:nvPr>
            <p:ph idx="1"/>
          </p:nvPr>
        </p:nvSpPr>
        <p:spPr/>
        <p:txBody>
          <a:bodyPr/>
          <a:lstStyle/>
          <a:p>
            <a:r>
              <a:rPr lang="en-US" dirty="0"/>
              <a:t>Summits specialized High Memory resource</a:t>
            </a:r>
          </a:p>
          <a:p>
            <a:r>
              <a:rPr lang="en-US" dirty="0"/>
              <a:t>Very useful for applications that demand high memory resource usage with no cross node communication.</a:t>
            </a:r>
          </a:p>
          <a:p>
            <a:r>
              <a:rPr lang="en-US" dirty="0"/>
              <a:t>Max wall time is 7 Days by default.</a:t>
            </a:r>
          </a:p>
          <a:p>
            <a:r>
              <a:rPr lang="en-US" dirty="0"/>
              <a:t>Node Details:</a:t>
            </a:r>
          </a:p>
          <a:p>
            <a:pPr lvl="1"/>
            <a:r>
              <a:rPr lang="en-US" dirty="0"/>
              <a:t>Node count: 	5</a:t>
            </a:r>
          </a:p>
          <a:p>
            <a:pPr lvl="1"/>
            <a:r>
              <a:rPr lang="en-US" dirty="0"/>
              <a:t>Core count: 	48</a:t>
            </a:r>
          </a:p>
          <a:p>
            <a:pPr lvl="1"/>
            <a:r>
              <a:rPr lang="en-US" dirty="0"/>
              <a:t>Memory:		42.7 GB per core (Max 2 TB)</a:t>
            </a:r>
          </a:p>
          <a:p>
            <a:r>
              <a:rPr lang="en-US" dirty="0"/>
              <a:t>Queue wait: Usually congested, one of Summit’s most demanded resources.</a:t>
            </a:r>
          </a:p>
          <a:p>
            <a:endParaRPr lang="en-US" dirty="0"/>
          </a:p>
        </p:txBody>
      </p:sp>
      <p:sp>
        <p:nvSpPr>
          <p:cNvPr id="4" name="Date Placeholder 3">
            <a:extLst>
              <a:ext uri="{FF2B5EF4-FFF2-40B4-BE49-F238E27FC236}">
                <a16:creationId xmlns:a16="http://schemas.microsoft.com/office/drawing/2014/main" id="{0A644081-AD84-450C-8475-8BBC3D370522}"/>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7BFBCAB3-936F-46D4-8386-BB0332D58313}"/>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2D6A16B3-5A5D-4C29-86BF-DB8E50B00332}"/>
              </a:ext>
            </a:extLst>
          </p:cNvPr>
          <p:cNvSpPr>
            <a:spLocks noGrp="1"/>
          </p:cNvSpPr>
          <p:nvPr>
            <p:ph type="sldNum" sz="quarter" idx="12"/>
          </p:nvPr>
        </p:nvSpPr>
        <p:spPr/>
        <p:txBody>
          <a:bodyPr/>
          <a:lstStyle/>
          <a:p>
            <a:fld id="{DD321DBF-325B-3546-BAAF-4F6E3B3181FF}" type="slidenum">
              <a:rPr lang="en-US" smtClean="0"/>
              <a:t>8</a:t>
            </a:fld>
            <a:endParaRPr lang="en-US"/>
          </a:p>
        </p:txBody>
      </p:sp>
    </p:spTree>
    <p:extLst>
      <p:ext uri="{BB962C8B-B14F-4D97-AF65-F5344CB8AC3E}">
        <p14:creationId xmlns:p14="http://schemas.microsoft.com/office/powerpoint/2010/main" val="3845134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1A581-6399-4E62-851E-06F25A0066EC}"/>
              </a:ext>
            </a:extLst>
          </p:cNvPr>
          <p:cNvSpPr>
            <a:spLocks noGrp="1"/>
          </p:cNvSpPr>
          <p:nvPr>
            <p:ph type="title"/>
          </p:nvPr>
        </p:nvSpPr>
        <p:spPr/>
        <p:txBody>
          <a:bodyPr/>
          <a:lstStyle/>
          <a:p>
            <a:r>
              <a:rPr lang="en-US" dirty="0"/>
              <a:t>Partition Variants</a:t>
            </a:r>
          </a:p>
        </p:txBody>
      </p:sp>
      <p:sp>
        <p:nvSpPr>
          <p:cNvPr id="3" name="Content Placeholder 2">
            <a:extLst>
              <a:ext uri="{FF2B5EF4-FFF2-40B4-BE49-F238E27FC236}">
                <a16:creationId xmlns:a16="http://schemas.microsoft.com/office/drawing/2014/main" id="{BE2AAE65-058B-426F-8789-9FDB5C629622}"/>
              </a:ext>
            </a:extLst>
          </p:cNvPr>
          <p:cNvSpPr>
            <a:spLocks noGrp="1"/>
          </p:cNvSpPr>
          <p:nvPr>
            <p:ph idx="1"/>
          </p:nvPr>
        </p:nvSpPr>
        <p:spPr/>
        <p:txBody>
          <a:bodyPr/>
          <a:lstStyle/>
          <a:p>
            <a:r>
              <a:rPr lang="en-US" dirty="0"/>
              <a:t>The Shas partition has several variants that we make available for users wanting for faster Queue times. These partitions have specialized limits of use:</a:t>
            </a:r>
          </a:p>
          <a:p>
            <a:pPr lvl="1"/>
            <a:r>
              <a:rPr lang="en-US" dirty="0">
                <a:latin typeface="Consolas" panose="020B0609020204030204" pitchFamily="49" charset="0"/>
              </a:rPr>
              <a:t>shas-testing</a:t>
            </a:r>
            <a:r>
              <a:rPr lang="en-US" dirty="0"/>
              <a:t>:		Special high priority partition for shas testing jobs</a:t>
            </a:r>
          </a:p>
          <a:p>
            <a:pPr lvl="1"/>
            <a:r>
              <a:rPr lang="en-US" dirty="0">
                <a:latin typeface="Consolas" panose="020B0609020204030204" pitchFamily="49" charset="0"/>
              </a:rPr>
              <a:t>shas-interactive</a:t>
            </a:r>
            <a:r>
              <a:rPr lang="en-US" dirty="0"/>
              <a:t>:	Special high priority partition for shas interactive jobs</a:t>
            </a:r>
          </a:p>
          <a:p>
            <a:pPr lvl="1"/>
            <a:r>
              <a:rPr lang="en-US" dirty="0" err="1">
                <a:latin typeface="Consolas" panose="020B0609020204030204" pitchFamily="49" charset="0"/>
              </a:rPr>
              <a:t>sgpu</a:t>
            </a:r>
            <a:r>
              <a:rPr lang="en-US" dirty="0">
                <a:latin typeface="Consolas" panose="020B0609020204030204" pitchFamily="49" charset="0"/>
              </a:rPr>
              <a:t>-testing</a:t>
            </a:r>
            <a:r>
              <a:rPr lang="en-US" dirty="0"/>
              <a:t>:		Special high priority partition for </a:t>
            </a:r>
            <a:r>
              <a:rPr lang="en-US" dirty="0" err="1"/>
              <a:t>sgpu</a:t>
            </a:r>
            <a:r>
              <a:rPr lang="en-US" dirty="0"/>
              <a:t> testing jobs</a:t>
            </a:r>
          </a:p>
          <a:p>
            <a:pPr lvl="1"/>
            <a:r>
              <a:rPr lang="en-US" dirty="0" err="1">
                <a:latin typeface="Consolas" panose="020B0609020204030204" pitchFamily="49" charset="0"/>
              </a:rPr>
              <a:t>sknl</a:t>
            </a:r>
            <a:r>
              <a:rPr lang="en-US" dirty="0">
                <a:latin typeface="Consolas" panose="020B0609020204030204" pitchFamily="49" charset="0"/>
              </a:rPr>
              <a:t>-testing</a:t>
            </a:r>
            <a:r>
              <a:rPr lang="en-US" dirty="0"/>
              <a:t>:		Special high priority partition for </a:t>
            </a:r>
            <a:r>
              <a:rPr lang="en-US" dirty="0" err="1"/>
              <a:t>smem</a:t>
            </a:r>
            <a:r>
              <a:rPr lang="en-US" dirty="0"/>
              <a:t> testing jobs</a:t>
            </a:r>
          </a:p>
          <a:p>
            <a:r>
              <a:rPr lang="en-US" dirty="0"/>
              <a:t>Testing Partitions:			Max 30 min runtime @ 24 cores</a:t>
            </a:r>
          </a:p>
          <a:p>
            <a:r>
              <a:rPr lang="en-US" dirty="0"/>
              <a:t>Interactive Partitions:		Max 4 hour runtime @ 1 core</a:t>
            </a:r>
          </a:p>
          <a:p>
            <a:pPr lvl="1"/>
            <a:endParaRPr lang="en-US" dirty="0"/>
          </a:p>
        </p:txBody>
      </p:sp>
      <p:sp>
        <p:nvSpPr>
          <p:cNvPr id="4" name="Date Placeholder 3">
            <a:extLst>
              <a:ext uri="{FF2B5EF4-FFF2-40B4-BE49-F238E27FC236}">
                <a16:creationId xmlns:a16="http://schemas.microsoft.com/office/drawing/2014/main" id="{66D6D125-6FD3-4024-AB53-CEB37A547162}"/>
              </a:ext>
            </a:extLst>
          </p:cNvPr>
          <p:cNvSpPr>
            <a:spLocks noGrp="1"/>
          </p:cNvSpPr>
          <p:nvPr>
            <p:ph type="dt" sz="half" idx="10"/>
          </p:nvPr>
        </p:nvSpPr>
        <p:spPr/>
        <p:txBody>
          <a:bodyPr/>
          <a:lstStyle/>
          <a:p>
            <a:r>
              <a:rPr lang="en-US"/>
              <a:t>11/11/21</a:t>
            </a:r>
            <a:endParaRPr lang="en-US" dirty="0"/>
          </a:p>
        </p:txBody>
      </p:sp>
      <p:sp>
        <p:nvSpPr>
          <p:cNvPr id="5" name="Footer Placeholder 4">
            <a:extLst>
              <a:ext uri="{FF2B5EF4-FFF2-40B4-BE49-F238E27FC236}">
                <a16:creationId xmlns:a16="http://schemas.microsoft.com/office/drawing/2014/main" id="{2DF7D7C5-BCA9-426F-A0EA-BFCED4B51D58}"/>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F3E14652-4D5B-4884-8D86-094C0453A3DB}"/>
              </a:ext>
            </a:extLst>
          </p:cNvPr>
          <p:cNvSpPr>
            <a:spLocks noGrp="1"/>
          </p:cNvSpPr>
          <p:nvPr>
            <p:ph type="sldNum" sz="quarter" idx="12"/>
          </p:nvPr>
        </p:nvSpPr>
        <p:spPr/>
        <p:txBody>
          <a:bodyPr/>
          <a:lstStyle/>
          <a:p>
            <a:fld id="{DD321DBF-325B-3546-BAAF-4F6E3B3181FF}" type="slidenum">
              <a:rPr lang="en-US" smtClean="0"/>
              <a:t>9</a:t>
            </a:fld>
            <a:endParaRPr lang="en-US"/>
          </a:p>
        </p:txBody>
      </p:sp>
    </p:spTree>
    <p:extLst>
      <p:ext uri="{BB962C8B-B14F-4D97-AF65-F5344CB8AC3E}">
        <p14:creationId xmlns:p14="http://schemas.microsoft.com/office/powerpoint/2010/main" val="149944522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ample" id="{136DCCF9-56F0-2149-856F-315BA5D9D1CA}" vid="{D06CB102-DD95-5D48-B327-DF65A4E2E8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5281</TotalTime>
  <Words>1456</Words>
  <Application>Microsoft Office PowerPoint</Application>
  <PresentationFormat>Widescreen</PresentationFormat>
  <Paragraphs>215</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Helvetica Light</vt:lpstr>
      <vt:lpstr>Arial</vt:lpstr>
      <vt:lpstr>Calibri</vt:lpstr>
      <vt:lpstr>Consolas</vt:lpstr>
      <vt:lpstr>Helvetica</vt:lpstr>
      <vt:lpstr>Wingdings</vt:lpstr>
      <vt:lpstr>Office Theme</vt:lpstr>
      <vt:lpstr>Partitions and QoS</vt:lpstr>
      <vt:lpstr>Partitions and QoS</vt:lpstr>
      <vt:lpstr>Outline</vt:lpstr>
      <vt:lpstr>Quick note</vt:lpstr>
      <vt:lpstr>What is a Partition</vt:lpstr>
      <vt:lpstr>The shas partition</vt:lpstr>
      <vt:lpstr>The sgpu partition</vt:lpstr>
      <vt:lpstr>The smem partition</vt:lpstr>
      <vt:lpstr>Partition Variants</vt:lpstr>
      <vt:lpstr>Other types of Partitions</vt:lpstr>
      <vt:lpstr>What is a QoS</vt:lpstr>
      <vt:lpstr>The Normal QoS</vt:lpstr>
      <vt:lpstr>The Long QoS</vt:lpstr>
      <vt:lpstr>Blanca Buy-ins</vt:lpstr>
      <vt:lpstr>The Preemptable QoS</vt:lpstr>
      <vt:lpstr>Using QoS and Partition in Jobs</vt:lpstr>
      <vt:lpstr>Example 1:</vt:lpstr>
      <vt:lpstr>Example 2:</vt:lpstr>
      <vt:lpstr>Some Common issues</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GUIs on Blanca</dc:title>
  <dc:creator>Microsoft Office User</dc:creator>
  <cp:lastModifiedBy>Daniel Trahan</cp:lastModifiedBy>
  <cp:revision>25</cp:revision>
  <dcterms:created xsi:type="dcterms:W3CDTF">2019-04-12T06:07:02Z</dcterms:created>
  <dcterms:modified xsi:type="dcterms:W3CDTF">2021-11-11T19:12:41Z</dcterms:modified>
</cp:coreProperties>
</file>

<file path=docProps/thumbnail.jpeg>
</file>